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296" r:id="rId3"/>
    <p:sldId id="288" r:id="rId4"/>
    <p:sldId id="290" r:id="rId5"/>
    <p:sldId id="294" r:id="rId6"/>
    <p:sldId id="291" r:id="rId7"/>
    <p:sldId id="309" r:id="rId8"/>
    <p:sldId id="292" r:id="rId9"/>
    <p:sldId id="295" r:id="rId10"/>
    <p:sldId id="258" r:id="rId11"/>
    <p:sldId id="308" r:id="rId12"/>
    <p:sldId id="303" r:id="rId13"/>
    <p:sldId id="304" r:id="rId14"/>
    <p:sldId id="305" r:id="rId15"/>
    <p:sldId id="306" r:id="rId16"/>
    <p:sldId id="307" r:id="rId17"/>
    <p:sldId id="302" r:id="rId18"/>
    <p:sldId id="299" r:id="rId19"/>
    <p:sldId id="297" r:id="rId20"/>
    <p:sldId id="300" r:id="rId21"/>
    <p:sldId id="268" r:id="rId22"/>
    <p:sldId id="280" r:id="rId23"/>
    <p:sldId id="282" r:id="rId24"/>
    <p:sldId id="283" r:id="rId25"/>
    <p:sldId id="284" r:id="rId26"/>
    <p:sldId id="285" r:id="rId27"/>
    <p:sldId id="269" r:id="rId28"/>
    <p:sldId id="286" r:id="rId29"/>
    <p:sldId id="266" r:id="rId30"/>
  </p:sldIdLst>
  <p:sldSz cx="10287000" cy="6858000" type="35mm"/>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3" autoAdjust="0"/>
    <p:restoredTop sz="82851" autoAdjust="0"/>
  </p:normalViewPr>
  <p:slideViewPr>
    <p:cSldViewPr snapToGrid="0">
      <p:cViewPr>
        <p:scale>
          <a:sx n="80" d="100"/>
          <a:sy n="80" d="100"/>
        </p:scale>
        <p:origin x="-534" y="-192"/>
      </p:cViewPr>
      <p:guideLst>
        <p:guide orient="horz" pos="2160"/>
        <p:guide pos="32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6841B-5724-4ADA-BBF2-3A88A5AD9620}" type="datetimeFigureOut">
              <a:rPr lang="ru-RU"/>
              <a:t>25.04.2016</a:t>
            </a:fld>
            <a:endParaRPr lang="ru-RU"/>
          </a:p>
        </p:txBody>
      </p:sp>
      <p:sp>
        <p:nvSpPr>
          <p:cNvPr id="4" name="Образ слайда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D3FE7-C8FC-4702-BB17-26E1EE5D5ED8}" type="slidenum">
              <a:rPr lang="ru-RU"/>
              <a:t>‹#›</a:t>
            </a:fld>
            <a:endParaRPr lang="ru-RU"/>
          </a:p>
        </p:txBody>
      </p:sp>
    </p:spTree>
    <p:extLst>
      <p:ext uri="{BB962C8B-B14F-4D97-AF65-F5344CB8AC3E}">
        <p14:creationId xmlns:p14="http://schemas.microsoft.com/office/powerpoint/2010/main" val="421878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1</a:t>
            </a:fld>
            <a:endParaRPr lang="ru-RU"/>
          </a:p>
        </p:txBody>
      </p:sp>
    </p:spTree>
    <p:extLst>
      <p:ext uri="{BB962C8B-B14F-4D97-AF65-F5344CB8AC3E}">
        <p14:creationId xmlns:p14="http://schemas.microsoft.com/office/powerpoint/2010/main" val="131788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Цель исследования: </a:t>
            </a:r>
          </a:p>
          <a:p>
            <a:r>
              <a:rPr lang="ru-RU" dirty="0" smtClean="0"/>
              <a:t>уточнить роль и  место метода взвешивания в решении геометрических и прикладных задач.</a:t>
            </a:r>
          </a:p>
          <a:p>
            <a:endParaRPr lang="ru-RU" dirty="0" smtClean="0"/>
          </a:p>
          <a:p>
            <a:r>
              <a:rPr lang="ru-RU" dirty="0" smtClean="0"/>
              <a:t>Задачи исследования:</a:t>
            </a:r>
          </a:p>
          <a:p>
            <a:r>
              <a:rPr lang="ru-RU" dirty="0" smtClean="0"/>
              <a:t>Описать область применения метода взвешивания в математике.</a:t>
            </a:r>
          </a:p>
          <a:p>
            <a:r>
              <a:rPr lang="ru-RU" dirty="0" smtClean="0"/>
              <a:t>Экспериментально проверить достоверность применения барицентрического метода к решению геометрических задач.</a:t>
            </a:r>
          </a:p>
          <a:p>
            <a:r>
              <a:rPr lang="ru-RU" dirty="0" smtClean="0"/>
              <a:t>Показать, что существуют геометрические или прикладные задачи, решение которых не возможно без привлечения метода взвешивания и барицентрического метода. Методы исследования</a:t>
            </a:r>
            <a:r>
              <a:rPr lang="ru-RU" baseline="0" dirty="0" smtClean="0"/>
              <a:t> представлены на слайде.</a:t>
            </a:r>
            <a:r>
              <a:rPr lang="ru-RU" dirty="0" smtClean="0"/>
              <a:t> </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10</a:t>
            </a:fld>
            <a:endParaRPr lang="ru-RU"/>
          </a:p>
        </p:txBody>
      </p:sp>
    </p:spTree>
    <p:extLst>
      <p:ext uri="{BB962C8B-B14F-4D97-AF65-F5344CB8AC3E}">
        <p14:creationId xmlns:p14="http://schemas.microsoft.com/office/powerpoint/2010/main" val="299244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1000"/>
              </a:spcAft>
              <a:buClr>
                <a:prstClr val="white"/>
              </a:buClr>
              <a:buSzPct val="100000"/>
              <a:buFontTx/>
              <a:buNone/>
              <a:tabLst/>
              <a:defRPr/>
            </a:pPr>
            <a:r>
              <a:rPr lang="ru-RU" dirty="0" smtClean="0"/>
              <a:t>В ходе исследования</a:t>
            </a:r>
            <a:r>
              <a:rPr lang="ru-RU" baseline="0" dirty="0" smtClean="0"/>
              <a:t> нами установлена, что метод взвешивания может быть использован при решении следующих математических задач: </a:t>
            </a:r>
            <a:r>
              <a:rPr kumimoji="0" lang="ru-RU" sz="2800" b="0" i="0" u="none" strike="noStrike" kern="1200" cap="none" spc="0" normalizeH="0" baseline="0" noProof="0" dirty="0" smtClean="0">
                <a:ln>
                  <a:noFill/>
                </a:ln>
                <a:solidFill>
                  <a:prstClr val="white"/>
                </a:solidFill>
                <a:effectLst/>
                <a:uLnTx/>
                <a:uFillTx/>
                <a:latin typeface="+mn-lt"/>
                <a:ea typeface="+mn-ea"/>
                <a:cs typeface="+mn-cs"/>
              </a:rPr>
              <a:t>логические задачи на взвешивание;</a:t>
            </a:r>
          </a:p>
          <a:p>
            <a:pPr marL="285750" marR="0" lvl="0"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ru-RU" sz="2800" b="0" i="0" u="none" strike="noStrike" kern="1200" cap="none" spc="0" normalizeH="0" baseline="0" noProof="0" dirty="0" smtClean="0">
                <a:ln>
                  <a:noFill/>
                </a:ln>
                <a:solidFill>
                  <a:prstClr val="white"/>
                </a:solidFill>
                <a:effectLst/>
                <a:uLnTx/>
                <a:uFillTx/>
                <a:latin typeface="+mn-lt"/>
                <a:ea typeface="+mn-ea"/>
                <a:cs typeface="+mn-cs"/>
              </a:rPr>
              <a:t>задачи на определение  особых точек в треугольнике;</a:t>
            </a:r>
          </a:p>
          <a:p>
            <a:pPr marL="285750" marR="0" lvl="0"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ru-RU" sz="2800" b="0" i="0" u="none" strike="noStrike" kern="1200" cap="none" spc="0" normalizeH="0" baseline="0" noProof="0" dirty="0" smtClean="0">
                <a:ln>
                  <a:noFill/>
                </a:ln>
                <a:solidFill>
                  <a:prstClr val="white"/>
                </a:solidFill>
                <a:effectLst/>
                <a:uLnTx/>
                <a:uFillTx/>
                <a:latin typeface="+mn-lt"/>
                <a:ea typeface="+mn-ea"/>
                <a:cs typeface="+mn-cs"/>
              </a:rPr>
              <a:t>задачи на определение центра масс плоских фигур;</a:t>
            </a:r>
          </a:p>
          <a:p>
            <a:pPr marL="285750" marR="0" lvl="0" indent="-285750" algn="l" defTabSz="457200" rtl="0" eaLnBrk="1" fontAlgn="auto" latinLnBrk="0" hangingPunct="1">
              <a:lnSpc>
                <a:spcPct val="100000"/>
              </a:lnSpc>
              <a:spcBef>
                <a:spcPts val="0"/>
              </a:spcBef>
              <a:spcAft>
                <a:spcPts val="1000"/>
              </a:spcAft>
              <a:buClr>
                <a:prstClr val="white"/>
              </a:buClr>
              <a:buSzPct val="100000"/>
              <a:buFontTx/>
              <a:buChar char="-"/>
              <a:tabLst/>
              <a:defRPr/>
            </a:pPr>
            <a:r>
              <a:rPr kumimoji="0" lang="ru-RU" sz="2800" b="0" i="0" u="none" strike="noStrike" kern="1200" cap="none" spc="0" normalizeH="0" baseline="0" noProof="0" dirty="0" smtClean="0">
                <a:ln>
                  <a:noFill/>
                </a:ln>
                <a:solidFill>
                  <a:prstClr val="white"/>
                </a:solidFill>
                <a:effectLst/>
                <a:uLnTx/>
                <a:uFillTx/>
                <a:latin typeface="+mn-lt"/>
                <a:ea typeface="+mn-ea"/>
                <a:cs typeface="+mn-cs"/>
              </a:rPr>
              <a:t>задачи на пропорционального деление отрезков.</a:t>
            </a:r>
            <a:endParaRPr lang="ru-RU" baseline="0" dirty="0" smtClean="0"/>
          </a:p>
          <a:p>
            <a:r>
              <a:rPr lang="ru-RU" baseline="0" dirty="0" smtClean="0"/>
              <a:t>Проиллюстрируем его работу на примере задач двух первых типов</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11</a:t>
            </a:fld>
            <a:endParaRPr lang="ru-RU"/>
          </a:p>
        </p:txBody>
      </p:sp>
    </p:spTree>
    <p:extLst>
      <p:ext uri="{BB962C8B-B14F-4D97-AF65-F5344CB8AC3E}">
        <p14:creationId xmlns:p14="http://schemas.microsoft.com/office/powerpoint/2010/main" val="88498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12</a:t>
            </a:fld>
            <a:endParaRPr lang="ru-RU"/>
          </a:p>
        </p:txBody>
      </p:sp>
    </p:spTree>
    <p:extLst>
      <p:ext uri="{BB962C8B-B14F-4D97-AF65-F5344CB8AC3E}">
        <p14:creationId xmlns:p14="http://schemas.microsoft.com/office/powerpoint/2010/main" val="336920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charset="0"/>
              </a:rPr>
              <a:t>Точка внутри остроугольного треугольника, для которой минимальна сумма AF+BF+CF расстояний до его вершин, называется (первой) точкой Ферма треугольника, другое название – точка Торричелли. </a:t>
            </a:r>
          </a:p>
          <a:p>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14</a:t>
            </a:fld>
            <a:endParaRPr lang="ru-RU"/>
          </a:p>
        </p:txBody>
      </p:sp>
    </p:spTree>
    <p:extLst>
      <p:ext uri="{BB962C8B-B14F-4D97-AF65-F5344CB8AC3E}">
        <p14:creationId xmlns:p14="http://schemas.microsoft.com/office/powerpoint/2010/main" val="493896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15</a:t>
            </a:fld>
            <a:endParaRPr lang="ru-RU"/>
          </a:p>
        </p:txBody>
      </p:sp>
    </p:spTree>
    <p:extLst>
      <p:ext uri="{BB962C8B-B14F-4D97-AF65-F5344CB8AC3E}">
        <p14:creationId xmlns:p14="http://schemas.microsoft.com/office/powerpoint/2010/main" val="2129191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находится в покое, значит равнодействующая всех сил, приложенных к точке, где связаны нити равна нулю.  Поместим начало системы координат в эту точку и направим ось </a:t>
                </a:r>
                <a:r>
                  <a:rPr lang="en-US" baseline="0" dirty="0" smtClean="0"/>
                  <a:t>y</a:t>
                </a:r>
                <a:r>
                  <a:rPr lang="ru-RU" baseline="0" dirty="0" smtClean="0"/>
                  <a:t> вдоль одной из них. Углы наклона векторов к осям обозначим: …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Это позволит получить равенства проекций сил на оси </a:t>
                </a:r>
                <a:r>
                  <a:rPr lang="en-US" baseline="0" dirty="0" smtClean="0"/>
                  <a:t>x </a:t>
                </a:r>
                <a:r>
                  <a:rPr lang="ru-RU" baseline="0" dirty="0" smtClean="0"/>
                  <a:t> и </a:t>
                </a:r>
                <a:r>
                  <a:rPr lang="en-US" baseline="0" dirty="0" smtClean="0"/>
                  <a:t>y</a:t>
                </a:r>
                <a:r>
                  <a:rPr lang="ru-RU" baseline="0" dirty="0" smtClean="0"/>
                  <a:t>.  Так как </a:t>
                </a:r>
                <a14:m>
                  <m:oMath xmlns:m="http://schemas.openxmlformats.org/officeDocument/2006/math">
                    <m:sSub>
                      <m:sSubPr>
                        <m:ctrlPr>
                          <a:rPr lang="ru-RU" i="1" smtClean="0">
                            <a:latin typeface="Cambria Math"/>
                          </a:rPr>
                        </m:ctrlPr>
                      </m:sSubPr>
                      <m:e>
                        <m:r>
                          <a:rPr lang="ru-RU" i="1" smtClean="0">
                            <a:latin typeface="Cambria Math"/>
                            <a:ea typeface="Cambria Math"/>
                          </a:rPr>
                          <m:t>𝛼</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1</m:t>
                        </m:r>
                      </m:sub>
                    </m:sSub>
                    <m:r>
                      <a:rPr lang="en-US" b="0" i="1" smtClean="0">
                        <a:latin typeface="Cambria Math"/>
                      </a:rPr>
                      <m:t>=</m:t>
                    </m:r>
                    <m:sSup>
                      <m:sSupPr>
                        <m:ctrlPr>
                          <a:rPr lang="en-US" b="0" i="1" smtClean="0">
                            <a:latin typeface="Cambria Math"/>
                          </a:rPr>
                        </m:ctrlPr>
                      </m:sSupPr>
                      <m:e>
                        <m:r>
                          <a:rPr lang="en-US" b="0" i="1" smtClean="0">
                            <a:latin typeface="Cambria Math"/>
                          </a:rPr>
                          <m:t>90</m:t>
                        </m:r>
                      </m:e>
                      <m:sup>
                        <m:r>
                          <a:rPr lang="en-US" b="0" i="1" smtClean="0">
                            <a:latin typeface="Cambria Math"/>
                            <a:ea typeface="Cambria Math"/>
                          </a:rPr>
                          <m:t>°</m:t>
                        </m:r>
                      </m:sup>
                    </m:sSup>
                  </m:oMath>
                </a14:m>
                <a:r>
                  <a:rPr lang="ru-RU" dirty="0" smtClean="0"/>
                  <a:t> и </a:t>
                </a:r>
                <a14:m>
                  <m:oMath xmlns:m="http://schemas.openxmlformats.org/officeDocument/2006/math">
                    <m:sSub>
                      <m:sSubPr>
                        <m:ctrlPr>
                          <a:rPr lang="ru-RU" i="1" smtClean="0">
                            <a:latin typeface="Cambria Math"/>
                          </a:rPr>
                        </m:ctrlPr>
                      </m:sSubPr>
                      <m:e>
                        <m:r>
                          <a:rPr lang="ru-RU" i="1" smtClean="0">
                            <a:latin typeface="Cambria Math"/>
                            <a:ea typeface="Cambria Math"/>
                          </a:rPr>
                          <m:t>𝛼</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2</m:t>
                        </m:r>
                      </m:sub>
                    </m:sSub>
                    <m:r>
                      <a:rPr lang="en-US" b="0" i="1" smtClean="0">
                        <a:latin typeface="Cambria Math"/>
                      </a:rPr>
                      <m:t>=</m:t>
                    </m:r>
                    <m:sSup>
                      <m:sSupPr>
                        <m:ctrlPr>
                          <a:rPr lang="en-US" b="0" i="1" smtClean="0">
                            <a:latin typeface="Cambria Math"/>
                          </a:rPr>
                        </m:ctrlPr>
                      </m:sSupPr>
                      <m:e>
                        <m:r>
                          <a:rPr lang="en-US" b="0" i="1" smtClean="0">
                            <a:latin typeface="Cambria Math"/>
                          </a:rPr>
                          <m:t>90</m:t>
                        </m:r>
                      </m:e>
                      <m:sup>
                        <m:r>
                          <a:rPr lang="en-US" b="0" i="1" smtClean="0">
                            <a:latin typeface="Cambria Math"/>
                            <a:ea typeface="Cambria Math"/>
                          </a:rPr>
                          <m:t>°</m:t>
                        </m:r>
                      </m:sup>
                    </m:sSup>
                  </m:oMath>
                </a14:m>
                <a:r>
                  <a:rPr lang="ru-RU" dirty="0" smtClean="0"/>
                  <a:t> и </a:t>
                </a:r>
                <a14:m>
                  <m:oMath xmlns:m="http://schemas.openxmlformats.org/officeDocument/2006/math">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2</m:t>
                        </m:r>
                      </m:sub>
                    </m:sSub>
                  </m:oMath>
                </a14:m>
                <a:r>
                  <a:rPr lang="en-US" dirty="0" smtClean="0"/>
                  <a:t> </a:t>
                </a:r>
                <a:r>
                  <a:rPr lang="ru-RU" dirty="0" smtClean="0"/>
                  <a:t>, то можно</a:t>
                </a:r>
                <a:r>
                  <a:rPr lang="ru-RU" baseline="0" dirty="0" smtClean="0"/>
                  <a:t> свести систему к простейшему тригонометрическому уравнению. Решив ее мы находим, что </a:t>
                </a:r>
                <a14:m>
                  <m:oMath xmlns:m="http://schemas.openxmlformats.org/officeDocument/2006/math">
                    <m:sSub>
                      <m:sSubPr>
                        <m:ctrlPr>
                          <a:rPr lang="en-US" i="1" dirty="0" smtClean="0">
                            <a:latin typeface="Cambria Math"/>
                          </a:rPr>
                        </m:ctrlPr>
                      </m:sSubPr>
                      <m:e>
                        <m:r>
                          <a:rPr lang="en-US" i="1" dirty="0" smtClean="0">
                            <a:latin typeface="Cambria Math"/>
                            <a:ea typeface="Cambria Math"/>
                          </a:rPr>
                          <m:t>𝛼</m:t>
                        </m:r>
                      </m:e>
                      <m:sub>
                        <m:r>
                          <a:rPr lang="en-US" b="0" i="1" dirty="0" smtClean="0">
                            <a:latin typeface="Cambria Math"/>
                          </a:rPr>
                          <m:t>1</m:t>
                        </m:r>
                      </m:sub>
                    </m:sSub>
                    <m:r>
                      <a:rPr lang="en-US" b="0" i="1" dirty="0" smtClean="0">
                        <a:latin typeface="Cambria Math"/>
                      </a:rPr>
                      <m:t>=</m:t>
                    </m:r>
                    <m:sSub>
                      <m:sSubPr>
                        <m:ctrlPr>
                          <a:rPr lang="en-US" i="1" dirty="0">
                            <a:latin typeface="Cambria Math"/>
                          </a:rPr>
                        </m:ctrlPr>
                      </m:sSubPr>
                      <m:e>
                        <m:r>
                          <a:rPr lang="en-US" i="1" dirty="0">
                            <a:latin typeface="Cambria Math"/>
                            <a:ea typeface="Cambria Math"/>
                          </a:rPr>
                          <m:t>𝛼</m:t>
                        </m:r>
                      </m:e>
                      <m:sub>
                        <m:r>
                          <a:rPr lang="en-US" b="0" i="1" dirty="0" smtClean="0">
                            <a:latin typeface="Cambria Math"/>
                            <a:ea typeface="Cambria Math"/>
                          </a:rPr>
                          <m:t>2</m:t>
                        </m:r>
                      </m:sub>
                    </m:sSub>
                    <m:r>
                      <a:rPr lang="en-US" b="0" i="1" dirty="0" smtClean="0">
                        <a:latin typeface="Cambria Math"/>
                      </a:rPr>
                      <m:t>=</m:t>
                    </m:r>
                    <m:sSup>
                      <m:sSupPr>
                        <m:ctrlPr>
                          <a:rPr lang="en-US" b="0" i="1" dirty="0" smtClean="0">
                            <a:latin typeface="Cambria Math"/>
                          </a:rPr>
                        </m:ctrlPr>
                      </m:sSupPr>
                      <m:e>
                        <m:r>
                          <a:rPr lang="en-US" b="0" i="1" dirty="0" smtClean="0">
                            <a:latin typeface="Cambria Math"/>
                          </a:rPr>
                          <m:t>30</m:t>
                        </m:r>
                      </m:e>
                      <m:sup>
                        <m:r>
                          <a:rPr lang="en-US" b="0" i="1" dirty="0" smtClean="0">
                            <a:latin typeface="Cambria Math"/>
                            <a:ea typeface="Cambria Math"/>
                          </a:rPr>
                          <m:t>°</m:t>
                        </m:r>
                      </m:sup>
                    </m:sSup>
                    <m:r>
                      <a:rPr lang="en-US" b="0" i="1" dirty="0" smtClean="0">
                        <a:latin typeface="Cambria Math"/>
                      </a:rPr>
                      <m:t> </m:t>
                    </m:r>
                  </m:oMath>
                </a14:m>
                <a:r>
                  <a:rPr lang="ru-RU" dirty="0" smtClean="0"/>
                  <a:t> и </a:t>
                </a:r>
                <a14:m>
                  <m:oMath xmlns:m="http://schemas.openxmlformats.org/officeDocument/2006/math">
                    <m:sSub>
                      <m:sSubPr>
                        <m:ctrlPr>
                          <a:rPr lang="en-US" i="1" dirty="0" smtClean="0">
                            <a:latin typeface="Cambria Math"/>
                          </a:rPr>
                        </m:ctrlPr>
                      </m:sSubPr>
                      <m:e>
                        <m:r>
                          <a:rPr lang="en-US" i="1" dirty="0" smtClean="0">
                            <a:latin typeface="Cambria Math"/>
                            <a:ea typeface="Cambria Math"/>
                          </a:rPr>
                          <m:t>𝛽</m:t>
                        </m:r>
                      </m:e>
                      <m:sub>
                        <m:r>
                          <a:rPr lang="en-US" i="1" dirty="0">
                            <a:latin typeface="Cambria Math"/>
                          </a:rPr>
                          <m:t>1</m:t>
                        </m:r>
                      </m:sub>
                    </m:sSub>
                    <m:r>
                      <a:rPr lang="en-US" i="1" dirty="0">
                        <a:latin typeface="Cambria Math"/>
                      </a:rPr>
                      <m:t>=</m:t>
                    </m:r>
                    <m:sSub>
                      <m:sSubPr>
                        <m:ctrlPr>
                          <a:rPr lang="en-US" i="1" dirty="0">
                            <a:latin typeface="Cambria Math"/>
                          </a:rPr>
                        </m:ctrlPr>
                      </m:sSubPr>
                      <m:e>
                        <m:r>
                          <a:rPr lang="en-US" i="1" dirty="0" smtClean="0">
                            <a:latin typeface="Cambria Math"/>
                            <a:ea typeface="Cambria Math"/>
                          </a:rPr>
                          <m:t>𝛽</m:t>
                        </m:r>
                      </m:e>
                      <m:sub>
                        <m:r>
                          <a:rPr lang="en-US" i="1" dirty="0">
                            <a:latin typeface="Cambria Math"/>
                            <a:ea typeface="Cambria Math"/>
                          </a:rPr>
                          <m:t>2</m:t>
                        </m:r>
                      </m:sub>
                    </m:sSub>
                    <m:r>
                      <a:rPr lang="en-US" i="1" dirty="0">
                        <a:latin typeface="Cambria Math"/>
                      </a:rPr>
                      <m:t>=</m:t>
                    </m:r>
                    <m:sSup>
                      <m:sSupPr>
                        <m:ctrlPr>
                          <a:rPr lang="en-US" i="1" dirty="0">
                            <a:latin typeface="Cambria Math"/>
                          </a:rPr>
                        </m:ctrlPr>
                      </m:sSupPr>
                      <m:e>
                        <m:r>
                          <a:rPr lang="en-US" b="0" i="1" dirty="0" smtClean="0">
                            <a:latin typeface="Cambria Math"/>
                          </a:rPr>
                          <m:t>6</m:t>
                        </m:r>
                        <m:r>
                          <a:rPr lang="en-US" i="1" dirty="0">
                            <a:latin typeface="Cambria Math"/>
                          </a:rPr>
                          <m:t>0</m:t>
                        </m:r>
                      </m:e>
                      <m:sup>
                        <m:r>
                          <a:rPr lang="en-US" i="1" dirty="0">
                            <a:latin typeface="Cambria Math"/>
                            <a:ea typeface="Cambria Math"/>
                          </a:rPr>
                          <m:t>°</m:t>
                        </m:r>
                      </m:sup>
                    </m:sSup>
                  </m:oMath>
                </a14:m>
                <a:r>
                  <a:rPr lang="ru-RU" dirty="0" smtClean="0"/>
                  <a:t>. Следовательно, углы</a:t>
                </a:r>
                <a:r>
                  <a:rPr lang="ru-RU" baseline="0" dirty="0" smtClean="0"/>
                  <a:t> между каждой парой нитей равна 120 градусов.</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Найденная экспериментальным путем точка является точкой Торричелли, а следовательно и точкой Ферма.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mc:Choice>
        <mc:Fallback xmlns="">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Система</a:t>
                </a:r>
                <a:r>
                  <a:rPr lang="ru-RU" baseline="0" dirty="0" smtClean="0"/>
                  <a:t> находится в покое, значит равнодействующая всех сил, приложенных к точку, где связаны нити равна нулю.  Поместим начало системы координат в эту точку и направим ось </a:t>
                </a:r>
                <a:r>
                  <a:rPr lang="en-US" baseline="0" dirty="0" smtClean="0"/>
                  <a:t>y</a:t>
                </a:r>
                <a:r>
                  <a:rPr lang="ru-RU" baseline="0" dirty="0" smtClean="0"/>
                  <a:t> вдоль одной из них. Углы наклона векторов к осям обозначим: …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Это позволит получить равенства проекций сил на оси </a:t>
                </a:r>
                <a:r>
                  <a:rPr lang="en-US" baseline="0" dirty="0" smtClean="0"/>
                  <a:t>x </a:t>
                </a:r>
                <a:r>
                  <a:rPr lang="ru-RU" baseline="0" dirty="0" smtClean="0"/>
                  <a:t> и </a:t>
                </a:r>
                <a:r>
                  <a:rPr lang="en-US" baseline="0" dirty="0" smtClean="0"/>
                  <a:t>y</a:t>
                </a:r>
                <a:r>
                  <a:rPr lang="ru-RU" baseline="0" dirty="0" smtClean="0"/>
                  <a:t>.  Так как </a:t>
                </a:r>
                <a:r>
                  <a:rPr lang="ru-RU" i="0" smtClean="0">
                    <a:latin typeface="Cambria Math"/>
                    <a:ea typeface="Cambria Math"/>
                  </a:rPr>
                  <a:t>𝛼</a:t>
                </a:r>
                <a:r>
                  <a:rPr lang="ru-RU" i="0" smtClean="0">
                    <a:latin typeface="Cambria Math"/>
                    <a:ea typeface="Cambria Math"/>
                  </a:rPr>
                  <a:t>_</a:t>
                </a:r>
                <a:r>
                  <a:rPr lang="en-US" b="0" i="0" smtClean="0">
                    <a:latin typeface="Cambria Math"/>
                  </a:rPr>
                  <a:t>1+</a:t>
                </a:r>
                <a:r>
                  <a:rPr lang="en-US" b="0" i="0" smtClean="0">
                    <a:latin typeface="Cambria Math"/>
                    <a:ea typeface="Cambria Math"/>
                  </a:rPr>
                  <a:t>𝛽_</a:t>
                </a:r>
                <a:r>
                  <a:rPr lang="en-US" b="0" i="0" smtClean="0">
                    <a:latin typeface="Cambria Math"/>
                  </a:rPr>
                  <a:t>1=〖90〗^</a:t>
                </a:r>
                <a:r>
                  <a:rPr lang="en-US" b="0" i="0" smtClean="0">
                    <a:latin typeface="Cambria Math"/>
                    <a:ea typeface="Cambria Math"/>
                  </a:rPr>
                  <a:t>°</a:t>
                </a:r>
                <a:r>
                  <a:rPr lang="ru-RU" dirty="0" smtClean="0"/>
                  <a:t> и </a:t>
                </a:r>
                <a:r>
                  <a:rPr lang="ru-RU" i="0" smtClean="0">
                    <a:latin typeface="Cambria Math"/>
                    <a:ea typeface="Cambria Math"/>
                  </a:rPr>
                  <a:t>𝛼</a:t>
                </a:r>
                <a:r>
                  <a:rPr lang="ru-RU" i="0" smtClean="0">
                    <a:latin typeface="Cambria Math"/>
                    <a:ea typeface="Cambria Math"/>
                  </a:rPr>
                  <a:t>_</a:t>
                </a:r>
                <a:r>
                  <a:rPr lang="en-US" b="0" i="0" smtClean="0">
                    <a:latin typeface="Cambria Math"/>
                  </a:rPr>
                  <a:t>2+</a:t>
                </a:r>
                <a:r>
                  <a:rPr lang="en-US" b="0" i="0" smtClean="0">
                    <a:latin typeface="Cambria Math"/>
                    <a:ea typeface="Cambria Math"/>
                  </a:rPr>
                  <a:t>𝛽_</a:t>
                </a:r>
                <a:r>
                  <a:rPr lang="en-US" b="0" i="0" smtClean="0">
                    <a:latin typeface="Cambria Math"/>
                  </a:rPr>
                  <a:t>2=〖90〗^</a:t>
                </a:r>
                <a:r>
                  <a:rPr lang="en-US" b="0" i="0" smtClean="0">
                    <a:latin typeface="Cambria Math"/>
                    <a:ea typeface="Cambria Math"/>
                  </a:rPr>
                  <a:t>°</a:t>
                </a:r>
                <a:r>
                  <a:rPr lang="ru-RU" dirty="0" smtClean="0"/>
                  <a:t> и </a:t>
                </a:r>
                <a:r>
                  <a:rPr lang="en-US" b="0" i="0" smtClean="0">
                    <a:latin typeface="Cambria Math"/>
                    <a:ea typeface="Cambria Math"/>
                  </a:rPr>
                  <a:t>𝛼</a:t>
                </a:r>
                <a:r>
                  <a:rPr lang="en-US" b="0" i="0" smtClean="0">
                    <a:latin typeface="Cambria Math"/>
                    <a:ea typeface="Cambria Math"/>
                  </a:rPr>
                  <a:t>_</a:t>
                </a:r>
                <a:r>
                  <a:rPr lang="en-US" b="0" i="0" smtClean="0">
                    <a:latin typeface="Cambria Math"/>
                  </a:rPr>
                  <a:t>1=</a:t>
                </a:r>
                <a:r>
                  <a:rPr lang="en-US" b="0" i="0" smtClean="0">
                    <a:latin typeface="Cambria Math"/>
                    <a:ea typeface="Cambria Math"/>
                  </a:rPr>
                  <a:t>𝛼_</a:t>
                </a:r>
                <a:r>
                  <a:rPr lang="en-US" b="0" i="0" smtClean="0">
                    <a:latin typeface="Cambria Math"/>
                  </a:rPr>
                  <a:t>2</a:t>
                </a:r>
                <a:r>
                  <a:rPr lang="en-US" dirty="0" smtClean="0"/>
                  <a:t> </a:t>
                </a:r>
                <a:r>
                  <a:rPr lang="ru-RU" dirty="0" smtClean="0"/>
                  <a:t>, то можно</a:t>
                </a:r>
                <a:r>
                  <a:rPr lang="ru-RU" baseline="0" dirty="0" smtClean="0"/>
                  <a:t> свести систему к простейшему тригонометрическому уравнению. Решив ее мы находим, что </a:t>
                </a:r>
                <a:r>
                  <a:rPr lang="en-US" i="0" dirty="0" smtClean="0">
                    <a:latin typeface="Cambria Math"/>
                    <a:ea typeface="Cambria Math"/>
                  </a:rPr>
                  <a:t>𝛼</a:t>
                </a:r>
                <a:r>
                  <a:rPr lang="en-US" i="0" dirty="0" smtClean="0">
                    <a:latin typeface="Cambria Math"/>
                    <a:ea typeface="Cambria Math"/>
                  </a:rPr>
                  <a:t>_</a:t>
                </a:r>
                <a:r>
                  <a:rPr lang="en-US" b="0" i="0" dirty="0" smtClean="0">
                    <a:latin typeface="Cambria Math"/>
                  </a:rPr>
                  <a:t>1=</a:t>
                </a:r>
                <a:r>
                  <a:rPr lang="en-US" i="0" dirty="0">
                    <a:latin typeface="Cambria Math"/>
                    <a:ea typeface="Cambria Math"/>
                  </a:rPr>
                  <a:t>𝛼_</a:t>
                </a:r>
                <a:r>
                  <a:rPr lang="en-US" b="0" i="0" dirty="0" smtClean="0">
                    <a:latin typeface="Cambria Math"/>
                    <a:ea typeface="Cambria Math"/>
                  </a:rPr>
                  <a:t>2</a:t>
                </a:r>
                <a:r>
                  <a:rPr lang="en-US" b="0" i="0" dirty="0" smtClean="0">
                    <a:latin typeface="Cambria Math"/>
                  </a:rPr>
                  <a:t>=〖30〗^</a:t>
                </a:r>
                <a:r>
                  <a:rPr lang="en-US" b="0" i="0" dirty="0" smtClean="0">
                    <a:latin typeface="Cambria Math"/>
                    <a:ea typeface="Cambria Math"/>
                  </a:rPr>
                  <a:t>° </a:t>
                </a:r>
                <a:r>
                  <a:rPr lang="en-US" b="0" i="0" dirty="0" smtClean="0">
                    <a:latin typeface="Cambria Math"/>
                  </a:rPr>
                  <a:t> </a:t>
                </a:r>
                <a:r>
                  <a:rPr lang="ru-RU" dirty="0" smtClean="0"/>
                  <a:t> и </a:t>
                </a:r>
                <a:r>
                  <a:rPr lang="en-US" i="0" dirty="0" smtClean="0">
                    <a:latin typeface="Cambria Math"/>
                    <a:ea typeface="Cambria Math"/>
                  </a:rPr>
                  <a:t>𝛽</a:t>
                </a:r>
                <a:r>
                  <a:rPr lang="en-US" i="0" dirty="0" smtClean="0">
                    <a:latin typeface="Cambria Math"/>
                    <a:ea typeface="Cambria Math"/>
                  </a:rPr>
                  <a:t>_</a:t>
                </a:r>
                <a:r>
                  <a:rPr lang="en-US" i="0" dirty="0">
                    <a:latin typeface="Cambria Math"/>
                  </a:rPr>
                  <a:t>1=</a:t>
                </a:r>
                <a:r>
                  <a:rPr lang="en-US" i="0" dirty="0" smtClean="0">
                    <a:latin typeface="Cambria Math"/>
                    <a:ea typeface="Cambria Math"/>
                  </a:rPr>
                  <a:t>𝛽</a:t>
                </a:r>
                <a:r>
                  <a:rPr lang="en-US" i="0" dirty="0">
                    <a:latin typeface="Cambria Math"/>
                    <a:ea typeface="Cambria Math"/>
                  </a:rPr>
                  <a:t>_2</a:t>
                </a:r>
                <a:r>
                  <a:rPr lang="en-US" i="0" dirty="0">
                    <a:latin typeface="Cambria Math"/>
                  </a:rPr>
                  <a:t>=〖</a:t>
                </a:r>
                <a:r>
                  <a:rPr lang="en-US" b="0" i="0" dirty="0" smtClean="0">
                    <a:latin typeface="Cambria Math"/>
                  </a:rPr>
                  <a:t>6</a:t>
                </a:r>
                <a:r>
                  <a:rPr lang="en-US" i="0" dirty="0">
                    <a:latin typeface="Cambria Math"/>
                  </a:rPr>
                  <a:t>0〗^</a:t>
                </a:r>
                <a:r>
                  <a:rPr lang="en-US" i="0" dirty="0">
                    <a:latin typeface="Cambria Math"/>
                    <a:ea typeface="Cambria Math"/>
                  </a:rPr>
                  <a:t>°</a:t>
                </a:r>
                <a:r>
                  <a:rPr lang="ru-RU" dirty="0" smtClean="0"/>
                  <a:t>. Следовательно, углы</a:t>
                </a:r>
                <a:r>
                  <a:rPr lang="ru-RU" baseline="0" dirty="0" smtClean="0"/>
                  <a:t> между каждой парой нитей равна 120 градусов.</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Найденная экспериментальным путем точка является точкой Торричелли, а следовательно и точкой Ферма.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mc:Fallback>
      </mc:AlternateContent>
      <p:sp>
        <p:nvSpPr>
          <p:cNvPr id="4" name="Номер слайда 3"/>
          <p:cNvSpPr>
            <a:spLocks noGrp="1"/>
          </p:cNvSpPr>
          <p:nvPr>
            <p:ph type="sldNum" sz="quarter" idx="10"/>
          </p:nvPr>
        </p:nvSpPr>
        <p:spPr/>
        <p:txBody>
          <a:bodyPr/>
          <a:lstStyle/>
          <a:p>
            <a:fld id="{81ED3FE7-C8FC-4702-BB17-26E1EE5D5ED8}" type="slidenum">
              <a:rPr lang="ru-RU"/>
              <a:t>16</a:t>
            </a:fld>
            <a:endParaRPr lang="ru-RU"/>
          </a:p>
        </p:txBody>
      </p:sp>
    </p:spTree>
    <p:extLst>
      <p:ext uri="{BB962C8B-B14F-4D97-AF65-F5344CB8AC3E}">
        <p14:creationId xmlns:p14="http://schemas.microsoft.com/office/powerpoint/2010/main" val="334488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17</a:t>
            </a:fld>
            <a:endParaRPr lang="ru-RU"/>
          </a:p>
        </p:txBody>
      </p:sp>
    </p:spTree>
    <p:extLst>
      <p:ext uri="{BB962C8B-B14F-4D97-AF65-F5344CB8AC3E}">
        <p14:creationId xmlns:p14="http://schemas.microsoft.com/office/powerpoint/2010/main" val="220615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18</a:t>
            </a:fld>
            <a:endParaRPr lang="ru-RU"/>
          </a:p>
        </p:txBody>
      </p:sp>
    </p:spTree>
    <p:extLst>
      <p:ext uri="{BB962C8B-B14F-4D97-AF65-F5344CB8AC3E}">
        <p14:creationId xmlns:p14="http://schemas.microsoft.com/office/powerpoint/2010/main" val="577098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Пусть </a:t>
                </a:r>
                <a14:m>
                  <m:oMath xmlns:m="http://schemas.openxmlformats.org/officeDocument/2006/math">
                    <m:sSub>
                      <m:sSubPr>
                        <m:ctrlPr>
                          <a:rPr lang="ru-RU" sz="1200" i="1" smtClean="0">
                            <a:latin typeface="Cambria Math"/>
                          </a:rPr>
                        </m:ctrlPr>
                      </m:sSubPr>
                      <m:e>
                        <m:r>
                          <a:rPr lang="ru-RU" sz="1200" b="0" i="1" smtClean="0">
                            <a:latin typeface="Cambria Math"/>
                          </a:rPr>
                          <m:t>А</m:t>
                        </m:r>
                      </m:e>
                      <m:sub>
                        <m:r>
                          <a:rPr lang="ru-RU" sz="1200" b="0" i="1" smtClean="0">
                            <a:latin typeface="Cambria Math"/>
                          </a:rPr>
                          <m:t>1</m:t>
                        </m:r>
                      </m:sub>
                    </m:sSub>
                  </m:oMath>
                </a14:m>
                <a:r>
                  <a:rPr lang="ru-RU" sz="1200" dirty="0" smtClean="0"/>
                  <a:t> – середина стороны ВС треугольника АВС, так как  </a:t>
                </a:r>
                <a:r>
                  <a:rPr lang="en-US" sz="1200" dirty="0"/>
                  <a:t>(</a:t>
                </a:r>
                <a:r>
                  <a:rPr lang="en-US" sz="1200" dirty="0" err="1"/>
                  <a:t>B;m</a:t>
                </a:r>
                <a:r>
                  <a:rPr lang="en-US" sz="1200" dirty="0"/>
                  <a:t>); (</a:t>
                </a:r>
                <a:r>
                  <a:rPr lang="en-US" sz="1200" dirty="0" err="1"/>
                  <a:t>C;m</a:t>
                </a:r>
                <a:r>
                  <a:rPr lang="en-US" sz="1200" dirty="0" smtClean="0"/>
                  <a:t>)</a:t>
                </a:r>
                <a:r>
                  <a:rPr lang="ru-RU" sz="1200" dirty="0" smtClean="0"/>
                  <a:t>, то </a:t>
                </a:r>
                <a14:m>
                  <m:oMath xmlns:m="http://schemas.openxmlformats.org/officeDocument/2006/math">
                    <m:sSub>
                      <m:sSubPr>
                        <m:ctrlPr>
                          <a:rPr lang="ru-RU" sz="1200" i="1">
                            <a:latin typeface="Cambria Math"/>
                          </a:rPr>
                        </m:ctrlPr>
                      </m:sSubPr>
                      <m:e>
                        <m:r>
                          <a:rPr lang="ru-RU" sz="1200" i="1">
                            <a:latin typeface="Cambria Math"/>
                          </a:rPr>
                          <m:t>А</m:t>
                        </m:r>
                      </m:e>
                      <m:sub>
                        <m:r>
                          <a:rPr lang="ru-RU" sz="1200" i="1">
                            <a:latin typeface="Cambria Math"/>
                          </a:rPr>
                          <m:t>1</m:t>
                        </m:r>
                      </m:sub>
                    </m:sSub>
                  </m:oMath>
                </a14:m>
                <a:r>
                  <a:rPr lang="ru-RU" sz="1200" dirty="0" smtClean="0"/>
                  <a:t> – центр масс этой системы. Сосредоточим в точке </a:t>
                </a:r>
                <a14:m>
                  <m:oMath xmlns:m="http://schemas.openxmlformats.org/officeDocument/2006/math">
                    <m:sSub>
                      <m:sSubPr>
                        <m:ctrlPr>
                          <a:rPr lang="ru-RU" sz="1200" i="1">
                            <a:latin typeface="Cambria Math"/>
                          </a:rPr>
                        </m:ctrlPr>
                      </m:sSubPr>
                      <m:e>
                        <m:r>
                          <a:rPr lang="ru-RU" sz="1200" i="1">
                            <a:latin typeface="Cambria Math"/>
                          </a:rPr>
                          <m:t>А</m:t>
                        </m:r>
                      </m:e>
                      <m:sub>
                        <m:r>
                          <a:rPr lang="ru-RU" sz="1200" i="1">
                            <a:latin typeface="Cambria Math"/>
                          </a:rPr>
                          <m:t>1</m:t>
                        </m:r>
                      </m:sub>
                    </m:sSub>
                  </m:oMath>
                </a14:m>
                <a:r>
                  <a:rPr lang="ru-RU" sz="1200" dirty="0" smtClean="0"/>
                  <a:t> массу ее системы (</a:t>
                </a:r>
                <a14:m>
                  <m:oMath xmlns:m="http://schemas.openxmlformats.org/officeDocument/2006/math">
                    <m:sSub>
                      <m:sSubPr>
                        <m:ctrlPr>
                          <a:rPr lang="ru-RU" sz="1200" i="1">
                            <a:latin typeface="Cambria Math"/>
                          </a:rPr>
                        </m:ctrlPr>
                      </m:sSubPr>
                      <m:e>
                        <m:r>
                          <a:rPr lang="ru-RU" sz="1200" i="1">
                            <a:latin typeface="Cambria Math"/>
                          </a:rPr>
                          <m:t>А</m:t>
                        </m:r>
                      </m:e>
                      <m:sub>
                        <m:r>
                          <a:rPr lang="ru-RU" sz="1200" i="1">
                            <a:latin typeface="Cambria Math"/>
                          </a:rPr>
                          <m:t>1</m:t>
                        </m:r>
                      </m:sub>
                    </m:sSub>
                    <m:r>
                      <a:rPr lang="en-US" sz="1200" b="0" i="0" smtClean="0">
                        <a:latin typeface="Cambria Math"/>
                      </a:rPr>
                      <m:t>;2</m:t>
                    </m:r>
                    <m:r>
                      <m:rPr>
                        <m:sty m:val="p"/>
                      </m:rPr>
                      <a:rPr lang="en-US" sz="1200" b="0" i="0" smtClean="0">
                        <a:latin typeface="Cambria Math"/>
                      </a:rPr>
                      <m:t>m</m:t>
                    </m:r>
                    <m:r>
                      <a:rPr lang="en-US" sz="1200" b="0" i="0" smtClean="0">
                        <a:latin typeface="Cambria Math"/>
                      </a:rPr>
                      <m:t>)</m:t>
                    </m:r>
                  </m:oMath>
                </a14:m>
                <a:r>
                  <a:rPr lang="en-US" sz="1200" dirty="0" smtClean="0"/>
                  <a:t>. </a:t>
                </a:r>
                <a:r>
                  <a:rPr lang="ru-RU" sz="1200" dirty="0" smtClean="0"/>
                  <a:t>Тогда точка М - центр масс треугольника АВС будет совпадать с центром масс системы двух точек (А</a:t>
                </a:r>
                <a:r>
                  <a:rPr lang="en-US" sz="1200" dirty="0" smtClean="0"/>
                  <a:t>;m)</a:t>
                </a:r>
                <a:r>
                  <a:rPr lang="ru-RU" sz="1200" dirty="0" smtClean="0"/>
                  <a:t> и </a:t>
                </a:r>
                <a:r>
                  <a:rPr lang="ru-RU" sz="1200" dirty="0"/>
                  <a:t>(</a:t>
                </a:r>
                <a14:m>
                  <m:oMath xmlns:m="http://schemas.openxmlformats.org/officeDocument/2006/math">
                    <m:sSub>
                      <m:sSubPr>
                        <m:ctrlPr>
                          <a:rPr lang="ru-RU" sz="1200" i="1">
                            <a:latin typeface="Cambria Math"/>
                          </a:rPr>
                        </m:ctrlPr>
                      </m:sSubPr>
                      <m:e>
                        <m:r>
                          <a:rPr lang="ru-RU" sz="1200" i="1">
                            <a:latin typeface="Cambria Math"/>
                          </a:rPr>
                          <m:t>А</m:t>
                        </m:r>
                      </m:e>
                      <m:sub>
                        <m:r>
                          <a:rPr lang="ru-RU" sz="1200" i="1">
                            <a:latin typeface="Cambria Math"/>
                          </a:rPr>
                          <m:t>1</m:t>
                        </m:r>
                      </m:sub>
                    </m:sSub>
                    <m:r>
                      <a:rPr lang="en-US" sz="1200">
                        <a:latin typeface="Cambria Math"/>
                      </a:rPr>
                      <m:t>;2</m:t>
                    </m:r>
                    <m:r>
                      <m:rPr>
                        <m:sty m:val="p"/>
                      </m:rPr>
                      <a:rPr lang="en-US" sz="1200">
                        <a:latin typeface="Cambria Math"/>
                      </a:rPr>
                      <m:t>m</m:t>
                    </m:r>
                    <m:r>
                      <a:rPr lang="en-US" sz="1200">
                        <a:latin typeface="Cambria Math"/>
                      </a:rPr>
                      <m:t>)</m:t>
                    </m:r>
                  </m:oMath>
                </a14:m>
                <a:r>
                  <a:rPr lang="en-US" sz="1200" dirty="0"/>
                  <a:t>. </a:t>
                </a:r>
                <a:r>
                  <a:rPr lang="ru-RU" sz="1200" dirty="0" smtClean="0"/>
                  <a:t> По правилу рычага: </a:t>
                </a:r>
                <a:r>
                  <a:rPr lang="en-US" sz="1200" dirty="0" smtClean="0"/>
                  <a:t>…</a:t>
                </a:r>
                <a:endParaRPr lang="ru-RU" sz="1200" dirty="0"/>
              </a:p>
              <a:p>
                <a:r>
                  <a:rPr lang="ru-RU" dirty="0" smtClean="0"/>
                  <a:t>В</a:t>
                </a:r>
                <a:r>
                  <a:rPr lang="ru-RU" baseline="0" dirty="0" smtClean="0"/>
                  <a:t> параллелограмме точка пересечения диагоналей является центром масс системы противоположных вершин, а значит и всего параллелограмма в целом.</a:t>
                </a:r>
              </a:p>
              <a:p>
                <a:r>
                  <a:rPr lang="ru-RU" baseline="0" dirty="0" smtClean="0"/>
                  <a:t>Таким образом мы показали, что применительно к задачам на нахождение центра масс все методы дают один и тот же результат.</a:t>
                </a:r>
              </a:p>
              <a:p>
                <a:r>
                  <a:rPr lang="ru-RU" baseline="0" dirty="0" smtClean="0"/>
                  <a:t>Несмотря на то, что метод взвешивания является экспериментальным, а барицентрический метод требует введения множества допущений.</a:t>
                </a:r>
                <a:endParaRPr lang="ru-RU" dirty="0"/>
              </a:p>
            </p:txBody>
          </p:sp>
        </mc:Choice>
        <mc:Fallback xmlns="">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Пусть </a:t>
                </a:r>
                <a:r>
                  <a:rPr lang="ru-RU" sz="1200" b="0" i="0" smtClean="0">
                    <a:latin typeface="Cambria Math"/>
                  </a:rPr>
                  <a:t>А_1</a:t>
                </a:r>
                <a:r>
                  <a:rPr lang="ru-RU" sz="1200" dirty="0" smtClean="0"/>
                  <a:t> – середина стороны ВС треугольника АВС, так как  </a:t>
                </a:r>
                <a:r>
                  <a:rPr lang="en-US" sz="1200" dirty="0"/>
                  <a:t>(</a:t>
                </a:r>
                <a:r>
                  <a:rPr lang="en-US" sz="1200" dirty="0" err="1"/>
                  <a:t>B;m</a:t>
                </a:r>
                <a:r>
                  <a:rPr lang="en-US" sz="1200" dirty="0"/>
                  <a:t>); (</a:t>
                </a:r>
                <a:r>
                  <a:rPr lang="en-US" sz="1200" dirty="0" err="1"/>
                  <a:t>C;m</a:t>
                </a:r>
                <a:r>
                  <a:rPr lang="en-US" sz="1200" dirty="0" smtClean="0"/>
                  <a:t>)</a:t>
                </a:r>
                <a:r>
                  <a:rPr lang="ru-RU" sz="1200" dirty="0" smtClean="0"/>
                  <a:t>, то </a:t>
                </a:r>
                <a:r>
                  <a:rPr lang="ru-RU" sz="1200" i="0">
                    <a:latin typeface="Cambria Math"/>
                  </a:rPr>
                  <a:t>А_1</a:t>
                </a:r>
                <a:r>
                  <a:rPr lang="ru-RU" sz="1200" dirty="0" smtClean="0"/>
                  <a:t> – центр масс этой системы. Сосредоточим в точке </a:t>
                </a:r>
                <a:r>
                  <a:rPr lang="ru-RU" sz="1200" i="0">
                    <a:latin typeface="Cambria Math"/>
                  </a:rPr>
                  <a:t>А_1</a:t>
                </a:r>
                <a:r>
                  <a:rPr lang="ru-RU" sz="1200" dirty="0" smtClean="0"/>
                  <a:t> массу ее системы (</a:t>
                </a:r>
                <a:r>
                  <a:rPr lang="ru-RU" sz="1200" i="0">
                    <a:latin typeface="Cambria Math"/>
                  </a:rPr>
                  <a:t>А_1</a:t>
                </a:r>
                <a:r>
                  <a:rPr lang="en-US" sz="1200" b="0" i="0" smtClean="0">
                    <a:latin typeface="Cambria Math"/>
                  </a:rPr>
                  <a:t>;2m)</a:t>
                </a:r>
                <a:r>
                  <a:rPr lang="en-US" sz="1200" dirty="0" smtClean="0"/>
                  <a:t>. </a:t>
                </a:r>
                <a:r>
                  <a:rPr lang="ru-RU" sz="1200" dirty="0" smtClean="0"/>
                  <a:t>Тогда точка М - центр масс треугольника АВС будет совпадать с центром масс системы двух точек (А</a:t>
                </a:r>
                <a:r>
                  <a:rPr lang="en-US" sz="1200" dirty="0" smtClean="0"/>
                  <a:t>;m)</a:t>
                </a:r>
                <a:r>
                  <a:rPr lang="ru-RU" sz="1200" dirty="0" smtClean="0"/>
                  <a:t> и </a:t>
                </a:r>
                <a:r>
                  <a:rPr lang="ru-RU" sz="1200" dirty="0"/>
                  <a:t>(</a:t>
                </a:r>
                <a:r>
                  <a:rPr lang="ru-RU" sz="1200" i="0">
                    <a:latin typeface="Cambria Math"/>
                  </a:rPr>
                  <a:t>А_1</a:t>
                </a:r>
                <a:r>
                  <a:rPr lang="en-US" sz="1200" i="0">
                    <a:latin typeface="Cambria Math"/>
                  </a:rPr>
                  <a:t>;2m)</a:t>
                </a:r>
                <a:r>
                  <a:rPr lang="en-US" sz="1200" dirty="0"/>
                  <a:t>. </a:t>
                </a:r>
                <a:r>
                  <a:rPr lang="ru-RU" sz="1200" dirty="0" smtClean="0"/>
                  <a:t> По правилу рычага: </a:t>
                </a:r>
                <a:r>
                  <a:rPr lang="en-US" sz="1200" dirty="0" smtClean="0"/>
                  <a:t>…</a:t>
                </a:r>
                <a:endParaRPr lang="ru-RU" sz="1200" dirty="0"/>
              </a:p>
              <a:p>
                <a:r>
                  <a:rPr lang="ru-RU" dirty="0" smtClean="0"/>
                  <a:t>В</a:t>
                </a:r>
                <a:r>
                  <a:rPr lang="ru-RU" baseline="0" dirty="0" smtClean="0"/>
                  <a:t> параллелограмме точка пересечения диагоналей является центром масс системы противоположных вершин, а значит и всего параллелограмма в целом.</a:t>
                </a:r>
              </a:p>
              <a:p>
                <a:r>
                  <a:rPr lang="ru-RU" baseline="0" dirty="0" smtClean="0"/>
                  <a:t>Таким образом мы показали, что применительно к задачам на нахождение центра масс все методы дают один и тот же результат.</a:t>
                </a:r>
              </a:p>
              <a:p>
                <a:r>
                  <a:rPr lang="ru-RU" baseline="0" dirty="0" smtClean="0"/>
                  <a:t>Несмотря на то, что метод взвешивания является экспериментальным, а барицентрический метод требует введения множества допущений.</a:t>
                </a:r>
                <a:endParaRPr lang="ru-RU" dirty="0"/>
              </a:p>
            </p:txBody>
          </p:sp>
        </mc:Fallback>
      </mc:AlternateContent>
      <p:sp>
        <p:nvSpPr>
          <p:cNvPr id="4" name="Номер слайда 3"/>
          <p:cNvSpPr>
            <a:spLocks noGrp="1"/>
          </p:cNvSpPr>
          <p:nvPr>
            <p:ph type="sldNum" sz="quarter" idx="10"/>
          </p:nvPr>
        </p:nvSpPr>
        <p:spPr/>
        <p:txBody>
          <a:bodyPr/>
          <a:lstStyle/>
          <a:p>
            <a:fld id="{81ED3FE7-C8FC-4702-BB17-26E1EE5D5ED8}" type="slidenum">
              <a:rPr lang="ru-RU" smtClean="0"/>
              <a:t>19</a:t>
            </a:fld>
            <a:endParaRPr lang="ru-RU"/>
          </a:p>
        </p:txBody>
      </p:sp>
    </p:spTree>
    <p:extLst>
      <p:ext uri="{BB962C8B-B14F-4D97-AF65-F5344CB8AC3E}">
        <p14:creationId xmlns:p14="http://schemas.microsoft.com/office/powerpoint/2010/main" val="4124212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Это позволяет нам применять метод взвешивания и в тех случаях, когда теоретические методы не применимы.</a:t>
            </a:r>
          </a:p>
          <a:p>
            <a:r>
              <a:rPr lang="ru-RU" dirty="0" smtClean="0"/>
              <a:t>Для случаев произвольных многоугольников и даже криволинейных фигур.</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20</a:t>
            </a:fld>
            <a:endParaRPr lang="ru-RU"/>
          </a:p>
        </p:txBody>
      </p:sp>
    </p:spTree>
    <p:extLst>
      <p:ext uri="{BB962C8B-B14F-4D97-AF65-F5344CB8AC3E}">
        <p14:creationId xmlns:p14="http://schemas.microsoft.com/office/powerpoint/2010/main" val="57709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Так как мы не нашли определения</a:t>
            </a:r>
            <a:r>
              <a:rPr lang="ru-RU" baseline="0" dirty="0" smtClean="0"/>
              <a:t> этого метода, введем свое определение</a:t>
            </a:r>
          </a:p>
          <a:p>
            <a:r>
              <a:rPr lang="ru-RU" baseline="0" dirty="0" smtClean="0"/>
              <a:t>Под методом взвешивания в рамках работы мы понимаем экспериментальный метод взвешивания моделей геометрических фигур.</a:t>
            </a:r>
          </a:p>
          <a:p>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2</a:t>
            </a:fld>
            <a:endParaRPr lang="ru-RU"/>
          </a:p>
        </p:txBody>
      </p:sp>
    </p:spTree>
    <p:extLst>
      <p:ext uri="{BB962C8B-B14F-4D97-AF65-F5344CB8AC3E}">
        <p14:creationId xmlns:p14="http://schemas.microsoft.com/office/powerpoint/2010/main" val="4075162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Для доказательства существования задач,</a:t>
            </a:r>
            <a:r>
              <a:rPr lang="ru-RU" baseline="0" dirty="0" smtClean="0"/>
              <a:t> при решении которых не обойтись без применения метода взвешивания или барицентрического метода мы  приведем решение задачи про аэропорт.</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a:t>21</a:t>
            </a:fld>
            <a:endParaRPr lang="ru-RU"/>
          </a:p>
        </p:txBody>
      </p:sp>
    </p:spTree>
    <p:extLst>
      <p:ext uri="{BB962C8B-B14F-4D97-AF65-F5344CB8AC3E}">
        <p14:creationId xmlns:p14="http://schemas.microsoft.com/office/powerpoint/2010/main" val="7747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27</a:t>
            </a:fld>
            <a:endParaRPr lang="ru-RU"/>
          </a:p>
        </p:txBody>
      </p:sp>
    </p:spTree>
    <p:extLst>
      <p:ext uri="{BB962C8B-B14F-4D97-AF65-F5344CB8AC3E}">
        <p14:creationId xmlns:p14="http://schemas.microsoft.com/office/powerpoint/2010/main" val="4025685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28</a:t>
            </a:fld>
            <a:endParaRPr lang="ru-RU"/>
          </a:p>
        </p:txBody>
      </p:sp>
    </p:spTree>
    <p:extLst>
      <p:ext uri="{BB962C8B-B14F-4D97-AF65-F5344CB8AC3E}">
        <p14:creationId xmlns:p14="http://schemas.microsoft.com/office/powerpoint/2010/main" val="4025685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1ED3FE7-C8FC-4702-BB17-26E1EE5D5ED8}" type="slidenum">
              <a:rPr lang="ru-RU"/>
              <a:t>29</a:t>
            </a:fld>
            <a:endParaRPr lang="ru-RU"/>
          </a:p>
        </p:txBody>
      </p:sp>
    </p:spTree>
    <p:extLst>
      <p:ext uri="{BB962C8B-B14F-4D97-AF65-F5344CB8AC3E}">
        <p14:creationId xmlns:p14="http://schemas.microsoft.com/office/powerpoint/2010/main" val="51024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Его прототипом</a:t>
            </a:r>
            <a:r>
              <a:rPr lang="ru-RU" baseline="0" dirty="0" smtClean="0"/>
              <a:t> можно считать метод механических теорем, который применял Архимед в своих исследованиях.</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3</a:t>
            </a:fld>
            <a:endParaRPr lang="ru-RU"/>
          </a:p>
        </p:txBody>
      </p:sp>
    </p:spTree>
    <p:extLst>
      <p:ext uri="{BB962C8B-B14F-4D97-AF65-F5344CB8AC3E}">
        <p14:creationId xmlns:p14="http://schemas.microsoft.com/office/powerpoint/2010/main" val="213442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Метод взвешивания как и метод механических теорем основан на теории</a:t>
            </a:r>
            <a:r>
              <a:rPr lang="ru-RU" baseline="0" dirty="0" smtClean="0"/>
              <a:t> центра масс механической системы.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трактате «О равновесии плоских тел, или о центрах тяжести плоских фигур» Архимед излагал</a:t>
            </a:r>
            <a:r>
              <a:rPr lang="ru-RU" baseline="0" dirty="0" smtClean="0"/>
              <a:t> эту </a:t>
            </a:r>
            <a:r>
              <a:rPr lang="ru-RU" dirty="0" smtClean="0"/>
              <a:t>теорию опираясь на следующие</a:t>
            </a:r>
            <a:r>
              <a:rPr lang="ru-RU" baseline="0" dirty="0" smtClean="0"/>
              <a:t> аксиомы: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4</a:t>
            </a:fld>
            <a:endParaRPr lang="ru-RU"/>
          </a:p>
        </p:txBody>
      </p:sp>
    </p:spTree>
    <p:extLst>
      <p:ext uri="{BB962C8B-B14F-4D97-AF65-F5344CB8AC3E}">
        <p14:creationId xmlns:p14="http://schemas.microsoft.com/office/powerpoint/2010/main" val="264110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На основе этих аксиом Архимедом было</a:t>
            </a:r>
            <a:r>
              <a:rPr lang="ru-RU" baseline="0" dirty="0" smtClean="0"/>
              <a:t> сформулировано п</a:t>
            </a:r>
            <a:r>
              <a:rPr lang="ru-RU" dirty="0" smtClean="0"/>
              <a:t>равило рычага,</a:t>
            </a:r>
            <a:r>
              <a:rPr lang="ru-RU" baseline="0" dirty="0" smtClean="0"/>
              <a:t> которое иногда называют </a:t>
            </a:r>
            <a:r>
              <a:rPr lang="ru-RU" dirty="0" smtClean="0"/>
              <a:t>золотым</a:t>
            </a:r>
            <a:r>
              <a:rPr lang="ru-RU" baseline="0" dirty="0" smtClean="0"/>
              <a:t> правилом механики:</a:t>
            </a:r>
          </a:p>
          <a:p>
            <a:r>
              <a:rPr lang="ru-RU" baseline="0" dirty="0" smtClean="0"/>
              <a:t>«Произведение материальной точки на расстояние от нее до центра масс одинаково до обеих точек, то есть расстояния от материальных точек до центра масс».</a:t>
            </a:r>
          </a:p>
          <a:p>
            <a:r>
              <a:rPr lang="ru-RU" baseline="0" dirty="0" smtClean="0"/>
              <a:t>И Теорема о медианах.</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5</a:t>
            </a:fld>
            <a:endParaRPr lang="ru-RU"/>
          </a:p>
        </p:txBody>
      </p:sp>
    </p:spTree>
    <p:extLst>
      <p:ext uri="{BB962C8B-B14F-4D97-AF65-F5344CB8AC3E}">
        <p14:creationId xmlns:p14="http://schemas.microsoft.com/office/powerpoint/2010/main" val="322747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14425" y="1143000"/>
            <a:ext cx="4629150" cy="3086100"/>
          </a:xfrm>
        </p:spPr>
      </p:sp>
      <p:sp>
        <p:nvSpPr>
          <p:cNvPr id="3" name="Заметки 2"/>
          <p:cNvSpPr>
            <a:spLocks noGrp="1"/>
          </p:cNvSpPr>
          <p:nvPr>
            <p:ph type="body" idx="1"/>
          </p:nvPr>
        </p:nvSpPr>
        <p:spPr/>
        <p:txBody>
          <a:bodyPr/>
          <a:lstStyle/>
          <a:p>
            <a:r>
              <a:rPr lang="ru-RU" dirty="0" smtClean="0"/>
              <a:t>Описание способа применения данной теории к решению математических задач мы нашли в книге «Геометрия масс». В этой книге метод назван барицентрическим. «Бари» означает тяжелый, поэтому барицентр – центр тяжести.</a:t>
            </a:r>
          </a:p>
          <a:p>
            <a:r>
              <a:rPr lang="ru-RU" dirty="0" smtClean="0"/>
              <a:t>Сущность метода заключается в том,</a:t>
            </a:r>
            <a:r>
              <a:rPr lang="ru-RU" baseline="0" dirty="0" smtClean="0"/>
              <a:t> что при решении геометрической задачи геометрическая конфигурация рассматривается как система материальных точек – вершин многоугольника. Массы этих точек подбираются таким образом, чтобы точки, делящие соединяющие вершины отрезки оказывались центрами их масс. Для этого используется правило рычага. После того, как система материальных точек определена приступают к определению места положения остальных точек относительно заданных.</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6</a:t>
            </a:fld>
            <a:endParaRPr lang="ru-RU"/>
          </a:p>
        </p:txBody>
      </p:sp>
    </p:spTree>
    <p:extLst>
      <p:ext uri="{BB962C8B-B14F-4D97-AF65-F5344CB8AC3E}">
        <p14:creationId xmlns:p14="http://schemas.microsoft.com/office/powerpoint/2010/main" val="40492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Решение:</a:t>
            </a:r>
          </a:p>
          <a:p>
            <a:r>
              <a:rPr lang="ru-RU" dirty="0" smtClean="0"/>
              <a:t>Загрузим в точку В массу 1, в точку С – массу 3.</a:t>
            </a:r>
          </a:p>
          <a:p>
            <a:r>
              <a:rPr lang="ru-RU" dirty="0" smtClean="0"/>
              <a:t>Подберем для точки А такую массу х, чтобы точка М оказалась</a:t>
            </a:r>
          </a:p>
          <a:p>
            <a:r>
              <a:rPr lang="ru-RU" dirty="0" smtClean="0"/>
              <a:t>Центром масс двух точек 1В и </a:t>
            </a:r>
            <a:r>
              <a:rPr lang="ru-RU" dirty="0" err="1" smtClean="0"/>
              <a:t>хА</a:t>
            </a:r>
            <a:r>
              <a:rPr lang="ru-RU" dirty="0" smtClean="0"/>
              <a:t>.</a:t>
            </a:r>
          </a:p>
          <a:p>
            <a:r>
              <a:rPr lang="ru-RU" dirty="0" smtClean="0"/>
              <a:t>По правилу рычага 1 │ВМ│= х │МА│,</a:t>
            </a:r>
          </a:p>
          <a:p>
            <a:r>
              <a:rPr lang="ru-RU" dirty="0" smtClean="0"/>
              <a:t>откуда х = │ВМ│: │МА│= 5.</a:t>
            </a:r>
          </a:p>
          <a:p>
            <a:r>
              <a:rPr lang="ru-RU" dirty="0" smtClean="0"/>
              <a:t>Теперь для точки А подберем массу у так, чтобы точка Р оказалась центром масс двух материальных точек</a:t>
            </a:r>
          </a:p>
          <a:p>
            <a:r>
              <a:rPr lang="ru-RU" dirty="0" smtClean="0"/>
              <a:t>3С и </a:t>
            </a:r>
            <a:r>
              <a:rPr lang="ru-RU" dirty="0" err="1" smtClean="0"/>
              <a:t>уА</a:t>
            </a:r>
            <a:r>
              <a:rPr lang="ru-RU" dirty="0" smtClean="0"/>
              <a:t>. По правилу рычага имеем 3│СР│= у │РА│, откуда у = 3│СР│: │РА│= 0,6. Теперь рассмотрим систему</a:t>
            </a:r>
          </a:p>
          <a:p>
            <a:r>
              <a:rPr lang="ru-RU" dirty="0" smtClean="0"/>
              <a:t>четырех точек 1В, 5А, 3С и 0,6А. Перенесем массы 1В и 5А в их центр масс М, а массы 3С и 0,6 А – в их центр Р.</a:t>
            </a:r>
          </a:p>
          <a:p>
            <a:r>
              <a:rPr lang="ru-RU" dirty="0" smtClean="0"/>
              <a:t>Тогда центр масс двух точек 6М и 3,6Р. Если сгруппировать точки по другому, то Z окажется центром масс точек </a:t>
            </a:r>
          </a:p>
          <a:p>
            <a:r>
              <a:rPr lang="ru-RU" dirty="0" smtClean="0"/>
              <a:t>5,6А и 4F. Следовательно центр масс – точка пересечения отрезков МР и АF.</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7</a:t>
            </a:fld>
            <a:endParaRPr lang="ru-RU"/>
          </a:p>
        </p:txBody>
      </p:sp>
    </p:spTree>
    <p:extLst>
      <p:ext uri="{BB962C8B-B14F-4D97-AF65-F5344CB8AC3E}">
        <p14:creationId xmlns:p14="http://schemas.microsoft.com/office/powerpoint/2010/main" val="1497448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Покажем на простом примере, как работает этот метод.</a:t>
            </a:r>
            <a:endParaRPr lang="en-US" dirty="0" smtClean="0"/>
          </a:p>
          <a:p>
            <a:r>
              <a:rPr lang="ru-RU" dirty="0" smtClean="0"/>
              <a:t>Так</a:t>
            </a:r>
            <a:r>
              <a:rPr lang="ru-RU" baseline="0" dirty="0" smtClean="0"/>
              <a:t> как по условию задачи </a:t>
            </a:r>
            <a:r>
              <a:rPr lang="en-US" baseline="0" dirty="0" smtClean="0"/>
              <a:t>F </a:t>
            </a:r>
            <a:r>
              <a:rPr lang="ru-RU" baseline="0" dirty="0" smtClean="0"/>
              <a:t>делит отрезок </a:t>
            </a:r>
            <a:r>
              <a:rPr lang="ru-RU" baseline="0" dirty="0" err="1" smtClean="0"/>
              <a:t>Вс</a:t>
            </a:r>
            <a:r>
              <a:rPr lang="ru-RU" baseline="0" dirty="0" smtClean="0"/>
              <a:t> в отношении 3:1, то логично приписать к вершинам В и С массы, относящиеся 1:3.</a:t>
            </a:r>
          </a:p>
          <a:p>
            <a:r>
              <a:rPr lang="ru-RU" baseline="0" dirty="0" smtClean="0"/>
              <a:t>Аналогично ….</a:t>
            </a:r>
          </a:p>
          <a:p>
            <a:r>
              <a:rPr lang="ru-RU" baseline="0" dirty="0" smtClean="0"/>
              <a:t>Это позволит рассматривать точки М, </a:t>
            </a:r>
            <a:r>
              <a:rPr lang="en-US" baseline="0" dirty="0" smtClean="0"/>
              <a:t>F</a:t>
            </a:r>
            <a:r>
              <a:rPr lang="ru-RU" baseline="0" dirty="0" smtClean="0"/>
              <a:t> и </a:t>
            </a:r>
            <a:r>
              <a:rPr lang="en-US" baseline="0" dirty="0" smtClean="0"/>
              <a:t>P </a:t>
            </a:r>
            <a:r>
              <a:rPr lang="ru-RU" baseline="0" dirty="0" smtClean="0"/>
              <a:t> как центры масс системы двух точек. Сосредоточим в них массу их систем. Тогда  точка </a:t>
            </a:r>
            <a:r>
              <a:rPr lang="en-US" baseline="0" dirty="0" smtClean="0"/>
              <a:t>Z</a:t>
            </a:r>
            <a:r>
              <a:rPr lang="ru-RU" baseline="0" dirty="0" smtClean="0"/>
              <a:t> может рассматриваться как центр масс двух систем: …. Пользуясь правилом рычага, получаем …. .</a:t>
            </a:r>
            <a:endParaRPr lang="ru-RU" dirty="0" smtClean="0"/>
          </a:p>
        </p:txBody>
      </p:sp>
      <p:sp>
        <p:nvSpPr>
          <p:cNvPr id="4" name="Номер слайда 3"/>
          <p:cNvSpPr>
            <a:spLocks noGrp="1"/>
          </p:cNvSpPr>
          <p:nvPr>
            <p:ph type="sldNum" sz="quarter" idx="10"/>
          </p:nvPr>
        </p:nvSpPr>
        <p:spPr/>
        <p:txBody>
          <a:bodyPr/>
          <a:lstStyle/>
          <a:p>
            <a:fld id="{81ED3FE7-C8FC-4702-BB17-26E1EE5D5ED8}" type="slidenum">
              <a:rPr lang="ru-RU" smtClean="0"/>
              <a:t>8</a:t>
            </a:fld>
            <a:endParaRPr lang="ru-RU"/>
          </a:p>
        </p:txBody>
      </p:sp>
    </p:spTree>
    <p:extLst>
      <p:ext uri="{BB962C8B-B14F-4D97-AF65-F5344CB8AC3E}">
        <p14:creationId xmlns:p14="http://schemas.microsoft.com/office/powerpoint/2010/main" val="262031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В ходе изучения решения геометрических задач барицентрическим методом возникло несколько вопросов. Применение барицентрического</a:t>
            </a:r>
            <a:r>
              <a:rPr lang="ru-RU" sz="1200" baseline="0" dirty="0" smtClean="0"/>
              <a:t> метода связано с введением ряда искусственных допущение, например, </a:t>
            </a:r>
            <a:r>
              <a:rPr lang="ru-RU" sz="1200" dirty="0" smtClean="0"/>
              <a:t>о том, что в одном месте плоскости (пространства) может находиться две различные материальные точки. </a:t>
            </a:r>
          </a:p>
          <a:p>
            <a:r>
              <a:rPr lang="ru-RU" sz="1200" dirty="0" smtClean="0"/>
              <a:t>Интересно узнать, на сколько подобные допущения согласуются с практикой. </a:t>
            </a:r>
          </a:p>
          <a:p>
            <a:r>
              <a:rPr lang="ru-RU" sz="1200" dirty="0" smtClean="0"/>
              <a:t>Мы знаем, что задачи на пропорциональное деление отрезков можно</a:t>
            </a:r>
            <a:r>
              <a:rPr lang="ru-RU" sz="1200" baseline="0" dirty="0" smtClean="0"/>
              <a:t> решать с использованием и чисто геометрических методов, основанных на теореме Фалеса или подобии фигур. Существуют ли математические или прикладные задачи, которые решение которых невозможно без привлечения барицентрического  метода или метода взвешивания.</a:t>
            </a:r>
            <a:endParaRPr lang="ru-RU" dirty="0"/>
          </a:p>
        </p:txBody>
      </p:sp>
      <p:sp>
        <p:nvSpPr>
          <p:cNvPr id="4" name="Номер слайда 3"/>
          <p:cNvSpPr>
            <a:spLocks noGrp="1"/>
          </p:cNvSpPr>
          <p:nvPr>
            <p:ph type="sldNum" sz="quarter" idx="10"/>
          </p:nvPr>
        </p:nvSpPr>
        <p:spPr/>
        <p:txBody>
          <a:bodyPr/>
          <a:lstStyle/>
          <a:p>
            <a:fld id="{81ED3FE7-C8FC-4702-BB17-26E1EE5D5ED8}" type="slidenum">
              <a:rPr lang="ru-RU" smtClean="0"/>
              <a:t>9</a:t>
            </a:fld>
            <a:endParaRPr lang="ru-RU"/>
          </a:p>
        </p:txBody>
      </p:sp>
    </p:spTree>
    <p:extLst>
      <p:ext uri="{BB962C8B-B14F-4D97-AF65-F5344CB8AC3E}">
        <p14:creationId xmlns:p14="http://schemas.microsoft.com/office/powerpoint/2010/main" val="202595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ctrTitle"/>
          </p:nvPr>
        </p:nvSpPr>
        <p:spPr>
          <a:xfrm>
            <a:off x="3343274" y="1964267"/>
            <a:ext cx="6073081" cy="2421464"/>
          </a:xfrm>
        </p:spPr>
        <p:txBody>
          <a:bodyPr anchor="b">
            <a:normAutofit/>
          </a:bodyPr>
          <a:lstStyle>
            <a:lvl1pPr algn="r">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3343274" y="4385733"/>
            <a:ext cx="6073081"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536846" y="5870576"/>
            <a:ext cx="1350169" cy="377825"/>
          </a:xfrm>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a:xfrm>
            <a:off x="3343274" y="5870576"/>
            <a:ext cx="4129277" cy="377825"/>
          </a:xfrm>
        </p:spPr>
        <p:txBody>
          <a:bodyPr/>
          <a:lstStyle/>
          <a:p>
            <a:endParaRPr lang="en-US" dirty="0"/>
          </a:p>
        </p:txBody>
      </p:sp>
      <p:sp>
        <p:nvSpPr>
          <p:cNvPr id="6" name="Slide Number Placeholder 5"/>
          <p:cNvSpPr>
            <a:spLocks noGrp="1"/>
          </p:cNvSpPr>
          <p:nvPr>
            <p:ph type="sldNum" sz="quarter" idx="12"/>
          </p:nvPr>
        </p:nvSpPr>
        <p:spPr>
          <a:xfrm>
            <a:off x="8951309" y="5870576"/>
            <a:ext cx="46504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4" y="4732865"/>
            <a:ext cx="8548392"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7288" y="932112"/>
            <a:ext cx="7391104"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578644" y="5299603"/>
            <a:ext cx="8548392"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5" y="609602"/>
            <a:ext cx="8548392" cy="3124199"/>
          </a:xfrm>
        </p:spPr>
        <p:txBody>
          <a:bodyPr anchor="ctr">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578644" y="4343400"/>
            <a:ext cx="8548392"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12" name="TextBox 11"/>
          <p:cNvSpPr txBox="1"/>
          <p:nvPr/>
        </p:nvSpPr>
        <p:spPr>
          <a:xfrm>
            <a:off x="8638200" y="2743200"/>
            <a:ext cx="51435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11982" y="823337"/>
            <a:ext cx="51435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37226" y="609602"/>
            <a:ext cx="8058149" cy="2743199"/>
          </a:xfrm>
        </p:spPr>
        <p:txBody>
          <a:bodyPr anchor="ctr">
            <a:normAutofit/>
          </a:bodyPr>
          <a:lstStyle>
            <a:lvl1pPr algn="l">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926332" y="3352800"/>
            <a:ext cx="7879937"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580049" y="4343400"/>
            <a:ext cx="856606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6" y="3308581"/>
            <a:ext cx="8548390"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578644" y="4777381"/>
            <a:ext cx="854839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13" name="TextBox 12"/>
          <p:cNvSpPr txBox="1"/>
          <p:nvPr/>
        </p:nvSpPr>
        <p:spPr>
          <a:xfrm>
            <a:off x="8638200" y="2743200"/>
            <a:ext cx="51435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11982" y="823337"/>
            <a:ext cx="51435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837226" y="609602"/>
            <a:ext cx="8058149" cy="2743199"/>
          </a:xfrm>
        </p:spPr>
        <p:txBody>
          <a:bodyPr anchor="ctr">
            <a:normAutofit/>
          </a:bodyPr>
          <a:lstStyle>
            <a:lvl1pPr algn="l">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578644" y="3886200"/>
            <a:ext cx="8551774"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78643" y="4775200"/>
            <a:ext cx="8551774"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5" y="609602"/>
            <a:ext cx="8548392" cy="2743199"/>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578645" y="3505200"/>
            <a:ext cx="85483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578644" y="4343400"/>
            <a:ext cx="85483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8" name="Title 1"/>
          <p:cNvSpPr>
            <a:spLocks noGrp="1"/>
          </p:cNvSpPr>
          <p:nvPr>
            <p:ph type="title"/>
          </p:nvPr>
        </p:nvSpPr>
        <p:spPr>
          <a:xfrm>
            <a:off x="578645" y="609601"/>
            <a:ext cx="8548390" cy="1456267"/>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Vertical Title 1"/>
          <p:cNvSpPr>
            <a:spLocks noGrp="1"/>
          </p:cNvSpPr>
          <p:nvPr>
            <p:ph type="title" orient="vert"/>
          </p:nvPr>
        </p:nvSpPr>
        <p:spPr>
          <a:xfrm>
            <a:off x="7305757" y="609600"/>
            <a:ext cx="1821278"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78644" y="609600"/>
            <a:ext cx="6608348" cy="5181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4" y="3308581"/>
            <a:ext cx="8548392" cy="1468800"/>
          </a:xfrm>
        </p:spPr>
        <p:txBody>
          <a:bodyPr anchor="b"/>
          <a:lstStyle>
            <a:lvl1pPr algn="l">
              <a:defRPr sz="4000" b="0" cap="all"/>
            </a:lvl1pPr>
          </a:lstStyle>
          <a:p>
            <a:r>
              <a:rPr lang="ru-RU"/>
              <a:t>Образец заголовка</a:t>
            </a:r>
            <a:endParaRPr lang="en-US" dirty="0"/>
          </a:p>
        </p:txBody>
      </p:sp>
      <p:sp>
        <p:nvSpPr>
          <p:cNvPr id="3" name="Text Placeholder 2"/>
          <p:cNvSpPr>
            <a:spLocks noGrp="1"/>
          </p:cNvSpPr>
          <p:nvPr>
            <p:ph type="body" idx="1"/>
          </p:nvPr>
        </p:nvSpPr>
        <p:spPr>
          <a:xfrm>
            <a:off x="578643" y="4777381"/>
            <a:ext cx="8548392"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78645" y="2142067"/>
            <a:ext cx="4214813" cy="3649134"/>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912224" y="2142068"/>
            <a:ext cx="4214811" cy="364913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hasCustomPrompt="1"/>
          </p:nvPr>
        </p:nvSpPr>
        <p:spPr>
          <a:xfrm>
            <a:off x="821534" y="2218267"/>
            <a:ext cx="397326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8645" y="2870201"/>
            <a:ext cx="4216154" cy="292099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hasCustomPrompt="1"/>
          </p:nvPr>
        </p:nvSpPr>
        <p:spPr>
          <a:xfrm>
            <a:off x="5143503" y="2226734"/>
            <a:ext cx="398487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13564" y="2870201"/>
            <a:ext cx="4214813" cy="292099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4" y="2074333"/>
            <a:ext cx="3105747"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3921919" y="609601"/>
            <a:ext cx="5205116" cy="5181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78644" y="3445933"/>
            <a:ext cx="3105747"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4321" cy="6856214"/>
          </a:xfrm>
          <a:prstGeom prst="rect">
            <a:avLst/>
          </a:prstGeom>
        </p:spPr>
      </p:pic>
      <p:sp>
        <p:nvSpPr>
          <p:cNvPr id="2" name="Title 1"/>
          <p:cNvSpPr>
            <a:spLocks noGrp="1"/>
          </p:cNvSpPr>
          <p:nvPr>
            <p:ph type="title"/>
          </p:nvPr>
        </p:nvSpPr>
        <p:spPr>
          <a:xfrm>
            <a:off x="578644" y="1600200"/>
            <a:ext cx="5201426" cy="13716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6358713" y="914400"/>
            <a:ext cx="2768322"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578644" y="2971800"/>
            <a:ext cx="5201426"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4/25/2016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8645" y="609601"/>
            <a:ext cx="8548390" cy="14562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78645" y="2142068"/>
            <a:ext cx="8548390" cy="3649133"/>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47526" y="5870576"/>
            <a:ext cx="1350169"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4/25/2016</a:t>
            </a:fld>
            <a:endParaRPr lang="en-US" dirty="0"/>
          </a:p>
        </p:txBody>
      </p:sp>
      <p:sp>
        <p:nvSpPr>
          <p:cNvPr id="5" name="Footer Placeholder 4"/>
          <p:cNvSpPr>
            <a:spLocks noGrp="1"/>
          </p:cNvSpPr>
          <p:nvPr>
            <p:ph type="ftr" sz="quarter" idx="3"/>
          </p:nvPr>
        </p:nvSpPr>
        <p:spPr>
          <a:xfrm>
            <a:off x="578644" y="5870576"/>
            <a:ext cx="6604587"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661989" y="5870576"/>
            <a:ext cx="46504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jpe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8.png"/><Relationship Id="rId5" Type="http://schemas.openxmlformats.org/officeDocument/2006/relationships/image" Target="../media/image40.jpeg"/><Relationship Id="rId10" Type="http://schemas.openxmlformats.org/officeDocument/2006/relationships/image" Target="../media/image47.png"/><Relationship Id="rId4" Type="http://schemas.openxmlformats.org/officeDocument/2006/relationships/image" Target="../media/image39.jpe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tprojects.narfu.ru/turnir/task.ph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geometry2006.narod.ru/Art/Lecture1.htm" TargetMode="External"/><Relationship Id="rId5" Type="http://schemas.openxmlformats.org/officeDocument/2006/relationships/hyperlink" Target="http://www.geometry2006.narod.ru/Problems" TargetMode="External"/><Relationship Id="rId4" Type="http://schemas.openxmlformats.org/officeDocument/2006/relationships/hyperlink" Target="http://files.school-collection.edu.ru/dlrsto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07062" y="1517909"/>
            <a:ext cx="7718499" cy="2155505"/>
          </a:xfrm>
        </p:spPr>
        <p:txBody>
          <a:bodyPr>
            <a:normAutofit/>
          </a:bodyPr>
          <a:lstStyle/>
          <a:p>
            <a:pPr algn="ctr"/>
            <a:r>
              <a:rPr lang="ru-RU" sz="4400" dirty="0" smtClean="0">
                <a:solidFill>
                  <a:srgbClr val="FFFFFF"/>
                </a:solidFill>
              </a:rPr>
              <a:t>Тема «Решение </a:t>
            </a:r>
            <a:r>
              <a:rPr lang="ru-RU" sz="4400" dirty="0">
                <a:solidFill>
                  <a:srgbClr val="FFFFFF"/>
                </a:solidFill>
              </a:rPr>
              <a:t>математических задач методом </a:t>
            </a:r>
            <a:r>
              <a:rPr lang="ru-RU" sz="4400" dirty="0" smtClean="0">
                <a:solidFill>
                  <a:srgbClr val="FFFFFF"/>
                </a:solidFill>
              </a:rPr>
              <a:t>взвешивания»</a:t>
            </a:r>
            <a:endParaRPr lang="ru-RU" sz="4400" dirty="0">
              <a:solidFill>
                <a:srgbClr val="FFFFFF"/>
              </a:solidFill>
            </a:endParaRPr>
          </a:p>
        </p:txBody>
      </p:sp>
      <p:sp>
        <p:nvSpPr>
          <p:cNvPr id="3" name="Подзаголовок 2"/>
          <p:cNvSpPr>
            <a:spLocks noGrp="1"/>
          </p:cNvSpPr>
          <p:nvPr>
            <p:ph type="subTitle" idx="1"/>
          </p:nvPr>
        </p:nvSpPr>
        <p:spPr>
          <a:xfrm>
            <a:off x="403762" y="4014497"/>
            <a:ext cx="9654638" cy="2649914"/>
          </a:xfrm>
        </p:spPr>
        <p:txBody>
          <a:bodyPr>
            <a:noAutofit/>
          </a:bodyPr>
          <a:lstStyle/>
          <a:p>
            <a:pPr>
              <a:lnSpc>
                <a:spcPct val="110000"/>
              </a:lnSpc>
              <a:spcBef>
                <a:spcPts val="600"/>
              </a:spcBef>
              <a:spcAft>
                <a:spcPts val="0"/>
              </a:spcAft>
            </a:pPr>
            <a:r>
              <a:rPr lang="ru-RU" altLang="ru-RU" sz="1500" b="1" dirty="0">
                <a:latin typeface="Arial" panose="020B0604020202020204" pitchFamily="34" charset="0"/>
                <a:cs typeface="Arial" panose="020B0604020202020204" pitchFamily="34" charset="0"/>
              </a:rPr>
              <a:t>Работу выполнил ученик 9 класса  </a:t>
            </a:r>
          </a:p>
          <a:p>
            <a:pPr>
              <a:lnSpc>
                <a:spcPct val="110000"/>
              </a:lnSpc>
              <a:spcBef>
                <a:spcPts val="600"/>
              </a:spcBef>
              <a:spcAft>
                <a:spcPts val="0"/>
              </a:spcAft>
            </a:pPr>
            <a:r>
              <a:rPr lang="ru-RU" altLang="ru-RU" sz="1500" b="1" dirty="0">
                <a:latin typeface="Arial" panose="020B0604020202020204" pitchFamily="34" charset="0"/>
                <a:cs typeface="Arial" panose="020B0604020202020204" pitchFamily="34" charset="0"/>
              </a:rPr>
              <a:t>Торощин Захар </a:t>
            </a:r>
            <a:r>
              <a:rPr lang="ru-RU" altLang="ru-RU" sz="1500" b="1" dirty="0" smtClean="0">
                <a:latin typeface="Arial" panose="020B0604020202020204" pitchFamily="34" charset="0"/>
                <a:cs typeface="Arial" panose="020B0604020202020204" pitchFamily="34" charset="0"/>
              </a:rPr>
              <a:t>Сергеевич </a:t>
            </a:r>
            <a:r>
              <a:rPr lang="en-US" altLang="ru-RU" sz="1500" dirty="0" smtClean="0">
                <a:latin typeface="Arial" panose="020B0604020202020204" pitchFamily="34" charset="0"/>
                <a:cs typeface="Arial" panose="020B0604020202020204" pitchFamily="34" charset="0"/>
              </a:rPr>
              <a:t>–</a:t>
            </a:r>
            <a:r>
              <a:rPr lang="ru-RU" altLang="ru-RU" sz="1500" dirty="0" smtClean="0">
                <a:latin typeface="Arial" panose="020B0604020202020204" pitchFamily="34" charset="0"/>
                <a:cs typeface="Arial" panose="020B0604020202020204" pitchFamily="34" charset="0"/>
              </a:rPr>
              <a:t> </a:t>
            </a:r>
            <a:r>
              <a:rPr lang="en-US" altLang="ru-RU" sz="1500" dirty="0" err="1" smtClean="0">
                <a:latin typeface="Arial" panose="020B0604020202020204" pitchFamily="34" charset="0"/>
                <a:cs typeface="Arial" panose="020B0604020202020204" pitchFamily="34" charset="0"/>
              </a:rPr>
              <a:t>Toroschin</a:t>
            </a:r>
            <a:r>
              <a:rPr lang="en-US" altLang="ru-RU" sz="1500" dirty="0" smtClean="0">
                <a:latin typeface="Arial" panose="020B0604020202020204" pitchFamily="34" charset="0"/>
                <a:cs typeface="Arial" panose="020B0604020202020204" pitchFamily="34" charset="0"/>
              </a:rPr>
              <a:t> </a:t>
            </a:r>
            <a:r>
              <a:rPr lang="en-US" altLang="ru-RU" sz="1500" dirty="0" err="1" smtClean="0">
                <a:latin typeface="Arial" panose="020B0604020202020204" pitchFamily="34" charset="0"/>
                <a:cs typeface="Arial" panose="020B0604020202020204" pitchFamily="34" charset="0"/>
              </a:rPr>
              <a:t>Zahar</a:t>
            </a:r>
            <a:endParaRPr lang="ru-RU" altLang="ru-RU" sz="1500" dirty="0">
              <a:latin typeface="Arial" panose="020B0604020202020204" pitchFamily="34" charset="0"/>
              <a:cs typeface="Arial" panose="020B0604020202020204" pitchFamily="34" charset="0"/>
            </a:endParaRPr>
          </a:p>
          <a:p>
            <a:pPr>
              <a:lnSpc>
                <a:spcPct val="110000"/>
              </a:lnSpc>
              <a:spcBef>
                <a:spcPts val="600"/>
              </a:spcBef>
              <a:spcAft>
                <a:spcPts val="0"/>
              </a:spcAft>
            </a:pPr>
            <a:r>
              <a:rPr lang="en-US" altLang="ru-RU" sz="1500" dirty="0">
                <a:latin typeface="Arial" panose="020B0604020202020204" pitchFamily="34" charset="0"/>
                <a:cs typeface="Arial" panose="020B0604020202020204" pitchFamily="34" charset="0"/>
              </a:rPr>
              <a:t>163001 </a:t>
            </a:r>
            <a:r>
              <a:rPr lang="ru-RU" altLang="ru-RU" sz="1500" dirty="0">
                <a:latin typeface="Arial" panose="020B0604020202020204" pitchFamily="34" charset="0"/>
                <a:cs typeface="Arial" panose="020B0604020202020204" pitchFamily="34" charset="0"/>
              </a:rPr>
              <a:t>г. Архангельск,  ул. К. Маркса, д. 13, кв. 159  </a:t>
            </a:r>
          </a:p>
          <a:p>
            <a:pPr>
              <a:lnSpc>
                <a:spcPct val="110000"/>
              </a:lnSpc>
              <a:spcBef>
                <a:spcPts val="600"/>
              </a:spcBef>
              <a:spcAft>
                <a:spcPts val="0"/>
              </a:spcAft>
            </a:pPr>
            <a:r>
              <a:rPr lang="ru-RU" altLang="ru-RU" sz="1500" dirty="0">
                <a:latin typeface="Arial" panose="020B0604020202020204" pitchFamily="34" charset="0"/>
                <a:cs typeface="Arial" panose="020B0604020202020204" pitchFamily="34" charset="0"/>
              </a:rPr>
              <a:t>телефон: +79022857431; </a:t>
            </a:r>
            <a:r>
              <a:rPr lang="en-US" altLang="ru-RU" sz="1500" dirty="0">
                <a:latin typeface="Arial" panose="020B0604020202020204" pitchFamily="34" charset="0"/>
                <a:cs typeface="Arial" panose="020B0604020202020204" pitchFamily="34" charset="0"/>
              </a:rPr>
              <a:t>e-mail:</a:t>
            </a:r>
            <a:r>
              <a:rPr lang="ru-RU" altLang="ru-RU" sz="1500" dirty="0">
                <a:latin typeface="Arial" panose="020B0604020202020204" pitchFamily="34" charset="0"/>
                <a:cs typeface="Arial" panose="020B0604020202020204" pitchFamily="34" charset="0"/>
              </a:rPr>
              <a:t> 2012</a:t>
            </a:r>
            <a:r>
              <a:rPr lang="en-US" altLang="ru-RU" sz="1500" dirty="0" smtClean="0">
                <a:latin typeface="Arial" panose="020B0604020202020204" pitchFamily="34" charset="0"/>
                <a:cs typeface="Arial" panose="020B0604020202020204" pitchFamily="34" charset="0"/>
              </a:rPr>
              <a:t>zahar003@mail.ru</a:t>
            </a:r>
            <a:endParaRPr lang="ru-RU" altLang="ru-RU" sz="1500" dirty="0">
              <a:latin typeface="Arial" panose="020B0604020202020204" pitchFamily="34" charset="0"/>
              <a:cs typeface="Arial" panose="020B0604020202020204" pitchFamily="34" charset="0"/>
            </a:endParaRPr>
          </a:p>
          <a:p>
            <a:pPr>
              <a:lnSpc>
                <a:spcPct val="110000"/>
              </a:lnSpc>
              <a:spcBef>
                <a:spcPts val="600"/>
              </a:spcBef>
              <a:spcAft>
                <a:spcPts val="0"/>
              </a:spcAft>
            </a:pPr>
            <a:r>
              <a:rPr lang="ru-RU" altLang="ru-RU" sz="1500" b="1" dirty="0">
                <a:latin typeface="Arial" panose="020B0604020202020204" pitchFamily="34" charset="0"/>
                <a:cs typeface="Arial" panose="020B0604020202020204" pitchFamily="34" charset="0"/>
              </a:rPr>
              <a:t>Руководитель работы:</a:t>
            </a:r>
          </a:p>
          <a:p>
            <a:pPr>
              <a:lnSpc>
                <a:spcPct val="110000"/>
              </a:lnSpc>
              <a:spcBef>
                <a:spcPts val="600"/>
              </a:spcBef>
              <a:spcAft>
                <a:spcPts val="0"/>
              </a:spcAft>
            </a:pPr>
            <a:r>
              <a:rPr lang="ru-RU" altLang="ru-RU" sz="1500" b="1" dirty="0">
                <a:latin typeface="Arial" panose="020B0604020202020204" pitchFamily="34" charset="0"/>
                <a:cs typeface="Arial" panose="020B0604020202020204" pitchFamily="34" charset="0"/>
              </a:rPr>
              <a:t>Павлова Мария Александровна </a:t>
            </a:r>
            <a:r>
              <a:rPr lang="en-US" altLang="ru-RU" sz="1500" dirty="0">
                <a:latin typeface="Arial" panose="020B0604020202020204" pitchFamily="34" charset="0"/>
                <a:cs typeface="Arial" panose="020B0604020202020204" pitchFamily="34" charset="0"/>
              </a:rPr>
              <a:t>– Pavlova </a:t>
            </a:r>
            <a:r>
              <a:rPr lang="en-US" altLang="ru-RU" sz="1500" dirty="0" smtClean="0">
                <a:latin typeface="Arial" panose="020B0604020202020204" pitchFamily="34" charset="0"/>
                <a:cs typeface="Arial" panose="020B0604020202020204" pitchFamily="34" charset="0"/>
              </a:rPr>
              <a:t> Maria</a:t>
            </a:r>
            <a:endParaRPr lang="en-US" altLang="ru-RU" sz="1500" dirty="0">
              <a:latin typeface="Arial" panose="020B0604020202020204" pitchFamily="34" charset="0"/>
              <a:cs typeface="Arial" panose="020B0604020202020204" pitchFamily="34" charset="0"/>
            </a:endParaRPr>
          </a:p>
          <a:p>
            <a:pPr>
              <a:lnSpc>
                <a:spcPct val="110000"/>
              </a:lnSpc>
              <a:spcBef>
                <a:spcPts val="600"/>
              </a:spcBef>
              <a:spcAft>
                <a:spcPts val="0"/>
              </a:spcAft>
            </a:pPr>
            <a:r>
              <a:rPr lang="ru-RU" altLang="ru-RU" sz="1500" dirty="0">
                <a:latin typeface="Arial" panose="020B0604020202020204" pitchFamily="34" charset="0"/>
                <a:cs typeface="Arial" panose="020B0604020202020204" pitchFamily="34" charset="0"/>
              </a:rPr>
              <a:t>Руководитель кружка «Экспериментальная математика» </a:t>
            </a:r>
            <a:endParaRPr lang="ru-RU" altLang="ru-RU" sz="1500" dirty="0" smtClean="0">
              <a:latin typeface="Arial" panose="020B0604020202020204" pitchFamily="34" charset="0"/>
              <a:cs typeface="Arial" panose="020B0604020202020204" pitchFamily="34" charset="0"/>
            </a:endParaRPr>
          </a:p>
          <a:p>
            <a:pPr>
              <a:lnSpc>
                <a:spcPct val="110000"/>
              </a:lnSpc>
              <a:spcBef>
                <a:spcPts val="600"/>
              </a:spcBef>
              <a:spcAft>
                <a:spcPts val="0"/>
              </a:spcAft>
            </a:pPr>
            <a:r>
              <a:rPr lang="ru-RU" altLang="ru-RU" sz="1500" dirty="0" smtClean="0">
                <a:latin typeface="Arial" panose="020B0604020202020204" pitchFamily="34" charset="0"/>
                <a:cs typeface="Arial" panose="020B0604020202020204" pitchFamily="34" charset="0"/>
              </a:rPr>
              <a:t>для </a:t>
            </a:r>
            <a:r>
              <a:rPr lang="ru-RU" altLang="ru-RU" sz="1500" dirty="0">
                <a:latin typeface="Arial" panose="020B0604020202020204" pitchFamily="34" charset="0"/>
                <a:cs typeface="Arial" panose="020B0604020202020204" pitchFamily="34" charset="0"/>
              </a:rPr>
              <a:t>7-9 </a:t>
            </a:r>
            <a:r>
              <a:rPr lang="ru-RU" altLang="ru-RU" sz="1500" dirty="0" smtClean="0">
                <a:latin typeface="Arial" panose="020B0604020202020204" pitchFamily="34" charset="0"/>
                <a:cs typeface="Arial" panose="020B0604020202020204" pitchFamily="34" charset="0"/>
              </a:rPr>
              <a:t>классов</a:t>
            </a:r>
            <a:r>
              <a:rPr lang="en-US" altLang="ru-RU" sz="1500" dirty="0" smtClean="0">
                <a:latin typeface="Arial" panose="020B0604020202020204" pitchFamily="34" charset="0"/>
                <a:cs typeface="Arial" panose="020B0604020202020204" pitchFamily="34" charset="0"/>
              </a:rPr>
              <a:t> </a:t>
            </a:r>
            <a:r>
              <a:rPr lang="ru-RU" altLang="ru-RU" sz="1500" dirty="0" smtClean="0">
                <a:latin typeface="Arial" panose="020B0604020202020204" pitchFamily="34" charset="0"/>
                <a:cs typeface="Arial" panose="020B0604020202020204" pitchFamily="34" charset="0"/>
              </a:rPr>
              <a:t>на базе САФУ</a:t>
            </a:r>
            <a:r>
              <a:rPr lang="ru-RU" altLang="ru-RU" sz="1500" dirty="0">
                <a:latin typeface="Arial" panose="020B0604020202020204" pitchFamily="34" charset="0"/>
                <a:cs typeface="Arial" panose="020B0604020202020204" pitchFamily="34" charset="0"/>
              </a:rPr>
              <a:t>, телефон:</a:t>
            </a:r>
            <a:r>
              <a:rPr lang="en-US" altLang="ru-RU" sz="1500" dirty="0">
                <a:latin typeface="Arial" panose="020B0604020202020204" pitchFamily="34" charset="0"/>
                <a:cs typeface="Arial" panose="020B0604020202020204" pitchFamily="34" charset="0"/>
              </a:rPr>
              <a:t> </a:t>
            </a:r>
            <a:r>
              <a:rPr lang="ru-RU" altLang="ru-RU" sz="1500" dirty="0">
                <a:latin typeface="Arial" panose="020B0604020202020204" pitchFamily="34" charset="0"/>
                <a:cs typeface="Arial" panose="020B0604020202020204" pitchFamily="34" charset="0"/>
              </a:rPr>
              <a:t> </a:t>
            </a:r>
            <a:r>
              <a:rPr lang="en-US" altLang="ru-RU" sz="1500" dirty="0">
                <a:latin typeface="Arial" panose="020B0604020202020204" pitchFamily="34" charset="0"/>
                <a:cs typeface="Arial" panose="020B0604020202020204" pitchFamily="34" charset="0"/>
              </a:rPr>
              <a:t>+</a:t>
            </a:r>
            <a:r>
              <a:rPr lang="ru-RU" altLang="ru-RU" sz="1500" dirty="0">
                <a:latin typeface="Arial" panose="020B0604020202020204" pitchFamily="34" charset="0"/>
                <a:cs typeface="Arial" panose="020B0604020202020204" pitchFamily="34" charset="0"/>
              </a:rPr>
              <a:t>79539380846</a:t>
            </a:r>
            <a:r>
              <a:rPr lang="en-US" altLang="ru-RU" sz="1500" dirty="0">
                <a:latin typeface="Arial" panose="020B0604020202020204" pitchFamily="34" charset="0"/>
                <a:cs typeface="Arial" panose="020B0604020202020204" pitchFamily="34" charset="0"/>
              </a:rPr>
              <a:t>, </a:t>
            </a:r>
            <a:br>
              <a:rPr lang="en-US" altLang="ru-RU" sz="1500" dirty="0">
                <a:latin typeface="Arial" panose="020B0604020202020204" pitchFamily="34" charset="0"/>
                <a:cs typeface="Arial" panose="020B0604020202020204" pitchFamily="34" charset="0"/>
              </a:rPr>
            </a:br>
            <a:r>
              <a:rPr lang="en-US" altLang="ru-RU" sz="1500" dirty="0">
                <a:latin typeface="Arial" panose="020B0604020202020204" pitchFamily="34" charset="0"/>
                <a:cs typeface="Arial" panose="020B0604020202020204" pitchFamily="34" charset="0"/>
              </a:rPr>
              <a:t>e-mail: </a:t>
            </a:r>
            <a:r>
              <a:rPr lang="en-US" altLang="ru-RU" sz="1500" dirty="0" smtClean="0">
                <a:latin typeface="Arial" panose="020B0604020202020204" pitchFamily="34" charset="0"/>
                <a:cs typeface="Arial" panose="020B0604020202020204" pitchFamily="34" charset="0"/>
              </a:rPr>
              <a:t>maria070583@mail.ru</a:t>
            </a:r>
            <a:endParaRPr lang="ru-RU" altLang="ru-RU" sz="1500" dirty="0">
              <a:latin typeface="Arial" panose="020B0604020202020204" pitchFamily="34" charset="0"/>
              <a:cs typeface="Arial" panose="020B0604020202020204" pitchFamily="34" charset="0"/>
            </a:endParaRPr>
          </a:p>
          <a:p>
            <a:pPr>
              <a:lnSpc>
                <a:spcPct val="110000"/>
              </a:lnSpc>
              <a:spcBef>
                <a:spcPts val="600"/>
              </a:spcBef>
              <a:spcAft>
                <a:spcPts val="0"/>
              </a:spcAft>
            </a:pPr>
            <a:endParaRPr lang="ru-RU" sz="1600" dirty="0"/>
          </a:p>
        </p:txBody>
      </p:sp>
      <p:pic>
        <p:nvPicPr>
          <p:cNvPr id="4" name="Picture 6" descr="Изображение 001"/>
          <p:cNvPicPr>
            <a:picLocks noChangeAspect="1" noChangeArrowheads="1"/>
          </p:cNvPicPr>
          <p:nvPr/>
        </p:nvPicPr>
        <p:blipFill>
          <a:blip r:embed="rId3" cstate="print"/>
          <a:srcRect/>
          <a:stretch>
            <a:fillRect/>
          </a:stretch>
        </p:blipFill>
        <p:spPr bwMode="auto">
          <a:xfrm>
            <a:off x="176716" y="549602"/>
            <a:ext cx="1130346" cy="1186056"/>
          </a:xfrm>
          <a:prstGeom prst="rect">
            <a:avLst/>
          </a:prstGeom>
          <a:solidFill>
            <a:schemeClr val="accent1"/>
          </a:solidFill>
          <a:ln w="9525">
            <a:noFill/>
            <a:miter lim="800000"/>
            <a:headEnd/>
            <a:tailEnd/>
          </a:ln>
        </p:spPr>
      </p:pic>
      <p:pic>
        <p:nvPicPr>
          <p:cNvPr id="5" name="Рисунок 2"/>
          <p:cNvPicPr>
            <a:picLocks noChangeAspect="1"/>
          </p:cNvPicPr>
          <p:nvPr/>
        </p:nvPicPr>
        <p:blipFill>
          <a:blip r:embed="rId4" cstate="print"/>
          <a:srcRect/>
          <a:stretch>
            <a:fillRect/>
          </a:stretch>
        </p:blipFill>
        <p:spPr bwMode="auto">
          <a:xfrm>
            <a:off x="8652224" y="130819"/>
            <a:ext cx="1508406" cy="2023623"/>
          </a:xfrm>
          <a:prstGeom prst="rect">
            <a:avLst/>
          </a:prstGeom>
          <a:noFill/>
          <a:ln w="9525">
            <a:noFill/>
            <a:miter lim="800000"/>
            <a:headEnd/>
            <a:tailEnd/>
          </a:ln>
        </p:spPr>
      </p:pic>
      <p:sp>
        <p:nvSpPr>
          <p:cNvPr id="7" name="Прямоугольник 6"/>
          <p:cNvSpPr/>
          <p:nvPr/>
        </p:nvSpPr>
        <p:spPr>
          <a:xfrm>
            <a:off x="2571750" y="315536"/>
            <a:ext cx="5143500" cy="1200329"/>
          </a:xfrm>
          <a:prstGeom prst="rect">
            <a:avLst/>
          </a:prstGeom>
        </p:spPr>
        <p:txBody>
          <a:bodyPr>
            <a:spAutoFit/>
          </a:bodyPr>
          <a:lstStyle/>
          <a:p>
            <a:pPr algn="ctr"/>
            <a:r>
              <a:rPr lang="ru-RU" sz="2400" dirty="0">
                <a:solidFill>
                  <a:srgbClr val="FFFFFF"/>
                </a:solidFill>
              </a:rPr>
              <a:t>Номинация </a:t>
            </a:r>
            <a:br>
              <a:rPr lang="ru-RU" sz="2400" dirty="0">
                <a:solidFill>
                  <a:srgbClr val="FFFFFF"/>
                </a:solidFill>
              </a:rPr>
            </a:br>
            <a:r>
              <a:rPr lang="ru-RU" sz="2400" dirty="0">
                <a:solidFill>
                  <a:srgbClr val="FFFFFF"/>
                </a:solidFill>
              </a:rPr>
              <a:t>«Геометрические миниатюры»</a:t>
            </a:r>
            <a:r>
              <a:rPr lang="ru-RU" sz="2000" dirty="0">
                <a:solidFill>
                  <a:srgbClr val="FFFFFF"/>
                </a:solidFill>
              </a:rPr>
              <a:t/>
            </a:r>
            <a:br>
              <a:rPr lang="ru-RU" sz="2000" dirty="0">
                <a:solidFill>
                  <a:srgbClr val="FFFFFF"/>
                </a:solidFill>
              </a:rPr>
            </a:br>
            <a:endParaRPr lang="ru-RU" sz="2400" dirty="0"/>
          </a:p>
        </p:txBody>
      </p:sp>
    </p:spTree>
    <p:extLst>
      <p:ext uri="{BB962C8B-B14F-4D97-AF65-F5344CB8AC3E}">
        <p14:creationId xmlns:p14="http://schemas.microsoft.com/office/powerpoint/2010/main" val="18630697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2088" y="688769"/>
            <a:ext cx="9514437" cy="5806625"/>
          </a:xfrm>
        </p:spPr>
        <p:txBody>
          <a:bodyPr>
            <a:normAutofit fontScale="92500"/>
          </a:bodyPr>
          <a:lstStyle/>
          <a:p>
            <a:pPr marL="609600" indent="-609600">
              <a:lnSpc>
                <a:spcPct val="80000"/>
              </a:lnSpc>
              <a:buFontTx/>
              <a:buNone/>
            </a:pPr>
            <a:r>
              <a:rPr lang="ru-RU" altLang="ru-RU" sz="2600" b="1" dirty="0" smtClean="0">
                <a:latin typeface="Arial" panose="020B0604020202020204" pitchFamily="34" charset="0"/>
                <a:cs typeface="Arial" panose="020B0604020202020204" pitchFamily="34" charset="0"/>
              </a:rPr>
              <a:t>Цель исследования: </a:t>
            </a:r>
          </a:p>
          <a:p>
            <a:pPr marL="0" indent="0">
              <a:lnSpc>
                <a:spcPct val="110000"/>
              </a:lnSpc>
              <a:spcAft>
                <a:spcPts val="0"/>
              </a:spcAft>
              <a:buFontTx/>
              <a:buNone/>
              <a:tabLst>
                <a:tab pos="0" algn="l"/>
              </a:tabLst>
            </a:pPr>
            <a:r>
              <a:rPr lang="ru-RU" altLang="ru-RU" sz="2400" dirty="0">
                <a:latin typeface="Arial" panose="020B0604020202020204" pitchFamily="34" charset="0"/>
                <a:cs typeface="Arial" panose="020B0604020202020204" pitchFamily="34" charset="0"/>
              </a:rPr>
              <a:t>у</a:t>
            </a:r>
            <a:r>
              <a:rPr lang="ru-RU" altLang="ru-RU" sz="2400" dirty="0" smtClean="0">
                <a:latin typeface="Arial" panose="020B0604020202020204" pitchFamily="34" charset="0"/>
                <a:cs typeface="Arial" panose="020B0604020202020204" pitchFamily="34" charset="0"/>
              </a:rPr>
              <a:t>точнить роль и  место метода взвешивания в решении геометрических и прикладных задач.</a:t>
            </a:r>
          </a:p>
          <a:p>
            <a:pPr marL="609600" indent="-609600">
              <a:lnSpc>
                <a:spcPct val="80000"/>
              </a:lnSpc>
              <a:buFontTx/>
              <a:buNone/>
            </a:pPr>
            <a:endParaRPr lang="ru-RU" altLang="ru-RU" sz="2600" b="1" dirty="0" smtClean="0">
              <a:latin typeface="Arial" panose="020B0604020202020204" pitchFamily="34" charset="0"/>
              <a:cs typeface="Arial" panose="020B0604020202020204" pitchFamily="34" charset="0"/>
            </a:endParaRPr>
          </a:p>
          <a:p>
            <a:pPr marL="609600" indent="-609600">
              <a:lnSpc>
                <a:spcPct val="80000"/>
              </a:lnSpc>
              <a:buFontTx/>
              <a:buNone/>
            </a:pPr>
            <a:r>
              <a:rPr lang="ru-RU" altLang="ru-RU" sz="2600" b="1" dirty="0" smtClean="0">
                <a:latin typeface="Arial" panose="020B0604020202020204" pitchFamily="34" charset="0"/>
                <a:cs typeface="Arial" panose="020B0604020202020204" pitchFamily="34" charset="0"/>
              </a:rPr>
              <a:t>Задачи исследования:</a:t>
            </a:r>
          </a:p>
          <a:p>
            <a:pPr marL="609600" indent="-609600">
              <a:lnSpc>
                <a:spcPct val="80000"/>
              </a:lnSpc>
              <a:buFont typeface="+mj-lt"/>
              <a:buAutoNum type="arabicPeriod"/>
            </a:pPr>
            <a:r>
              <a:rPr lang="ru-RU" altLang="ru-RU" sz="2400" dirty="0" smtClean="0">
                <a:latin typeface="Arial" panose="020B0604020202020204" pitchFamily="34" charset="0"/>
                <a:cs typeface="Arial" panose="020B0604020202020204" pitchFamily="34" charset="0"/>
              </a:rPr>
              <a:t>Описать область применения метода взвешивания в математике.</a:t>
            </a:r>
          </a:p>
          <a:p>
            <a:pPr marL="609600" indent="-609600">
              <a:lnSpc>
                <a:spcPct val="80000"/>
              </a:lnSpc>
              <a:buFont typeface="+mj-lt"/>
              <a:buAutoNum type="arabicPeriod"/>
            </a:pPr>
            <a:r>
              <a:rPr lang="ru-RU" altLang="ru-RU" sz="2400" dirty="0" smtClean="0">
                <a:latin typeface="Arial" panose="020B0604020202020204" pitchFamily="34" charset="0"/>
                <a:cs typeface="Arial" panose="020B0604020202020204" pitchFamily="34" charset="0"/>
              </a:rPr>
              <a:t>Экспериментально проверить достоверность применения барицентрического метода к решению геометрических задач.</a:t>
            </a:r>
          </a:p>
          <a:p>
            <a:pPr marL="609600" indent="-609600">
              <a:lnSpc>
                <a:spcPct val="80000"/>
              </a:lnSpc>
              <a:buFont typeface="+mj-lt"/>
              <a:buAutoNum type="arabicPeriod"/>
            </a:pPr>
            <a:r>
              <a:rPr lang="ru-RU" altLang="ru-RU" sz="2400" dirty="0" smtClean="0">
                <a:latin typeface="Arial" panose="020B0604020202020204" pitchFamily="34" charset="0"/>
                <a:cs typeface="Arial" panose="020B0604020202020204" pitchFamily="34" charset="0"/>
              </a:rPr>
              <a:t>Показать, что существуют геометрические или прикладные задачи, решение которых не возможно без привлечения метода взвешивания и барицентрического метода. </a:t>
            </a:r>
            <a:endParaRPr lang="ru-RU" altLang="ru-RU" sz="2400" b="1" dirty="0" smtClean="0">
              <a:latin typeface="Arial" panose="020B0604020202020204" pitchFamily="34" charset="0"/>
              <a:cs typeface="Arial" panose="020B0604020202020204" pitchFamily="34" charset="0"/>
            </a:endParaRPr>
          </a:p>
          <a:p>
            <a:pPr marL="0" indent="0">
              <a:lnSpc>
                <a:spcPct val="80000"/>
              </a:lnSpc>
              <a:buNone/>
            </a:pPr>
            <a:r>
              <a:rPr lang="ru-RU" altLang="ru-RU" sz="2600" b="1" dirty="0" smtClean="0">
                <a:latin typeface="Arial" panose="020B0604020202020204" pitchFamily="34" charset="0"/>
                <a:cs typeface="Arial" panose="020B0604020202020204" pitchFamily="34" charset="0"/>
              </a:rPr>
              <a:t>Методы </a:t>
            </a:r>
            <a:r>
              <a:rPr lang="ru-RU" altLang="ru-RU" sz="2600" b="1" dirty="0">
                <a:latin typeface="Arial" panose="020B0604020202020204" pitchFamily="34" charset="0"/>
                <a:cs typeface="Arial" panose="020B0604020202020204" pitchFamily="34" charset="0"/>
              </a:rPr>
              <a:t>исследования</a:t>
            </a:r>
            <a:r>
              <a:rPr lang="ru-RU" altLang="ru-RU" sz="2600" b="1" dirty="0" smtClean="0">
                <a:latin typeface="Arial" panose="020B0604020202020204" pitchFamily="34" charset="0"/>
                <a:cs typeface="Arial" panose="020B0604020202020204" pitchFamily="34" charset="0"/>
              </a:rPr>
              <a:t>:</a:t>
            </a:r>
          </a:p>
          <a:p>
            <a:pPr>
              <a:lnSpc>
                <a:spcPct val="80000"/>
              </a:lnSpc>
            </a:pPr>
            <a:r>
              <a:rPr lang="ru-RU" altLang="ru-RU" sz="2400" dirty="0" smtClean="0">
                <a:latin typeface="Arial" panose="020B0604020202020204" pitchFamily="34" charset="0"/>
                <a:cs typeface="Arial" panose="020B0604020202020204" pitchFamily="34" charset="0"/>
              </a:rPr>
              <a:t>Сравнительный анализ</a:t>
            </a:r>
          </a:p>
          <a:p>
            <a:pPr>
              <a:lnSpc>
                <a:spcPct val="80000"/>
              </a:lnSpc>
            </a:pPr>
            <a:r>
              <a:rPr lang="ru-RU" altLang="ru-RU" sz="2400" dirty="0" smtClean="0">
                <a:latin typeface="Arial" panose="020B0604020202020204" pitchFamily="34" charset="0"/>
                <a:cs typeface="Arial" panose="020B0604020202020204" pitchFamily="34" charset="0"/>
              </a:rPr>
              <a:t>Эксперименты с вещественными аналогами геометрических фигур</a:t>
            </a:r>
          </a:p>
          <a:p>
            <a:pPr>
              <a:lnSpc>
                <a:spcPct val="80000"/>
              </a:lnSpc>
            </a:pPr>
            <a:r>
              <a:rPr lang="ru-RU" altLang="ru-RU" sz="2400" dirty="0" smtClean="0">
                <a:latin typeface="Arial" panose="020B0604020202020204" pitchFamily="34" charset="0"/>
                <a:cs typeface="Arial" panose="020B0604020202020204" pitchFamily="34" charset="0"/>
              </a:rPr>
              <a:t>Аналитические рассуждения, доказательство</a:t>
            </a:r>
          </a:p>
          <a:p>
            <a:pPr marL="609600" indent="-609600">
              <a:lnSpc>
                <a:spcPct val="80000"/>
              </a:lnSpc>
              <a:buFont typeface="+mj-lt"/>
              <a:buAutoNum type="arabicPeriod"/>
            </a:pPr>
            <a:endParaRPr lang="ru-RU" altLang="ru-RU" sz="2400" b="1" dirty="0" smtClean="0">
              <a:latin typeface="Arial" panose="020B0604020202020204" pitchFamily="34" charset="0"/>
              <a:cs typeface="Arial" panose="020B0604020202020204" pitchFamily="34" charset="0"/>
            </a:endParaRPr>
          </a:p>
          <a:p>
            <a:pPr marL="609600" indent="-609600">
              <a:lnSpc>
                <a:spcPct val="80000"/>
              </a:lnSpc>
              <a:buFont typeface="+mj-lt"/>
              <a:buAutoNum type="arabicPeriod"/>
            </a:pPr>
            <a:endParaRPr lang="ru-RU" altLang="ru-RU" sz="2400" b="1" dirty="0" smtClean="0">
              <a:latin typeface="Arial" panose="020B0604020202020204" pitchFamily="34" charset="0"/>
              <a:cs typeface="Arial" panose="020B0604020202020204" pitchFamily="34" charset="0"/>
            </a:endParaRPr>
          </a:p>
          <a:p>
            <a:pPr marL="609600" indent="-609600">
              <a:lnSpc>
                <a:spcPct val="80000"/>
              </a:lnSpc>
              <a:buFont typeface="+mj-lt"/>
              <a:buAutoNum type="arabicPeriod"/>
            </a:pPr>
            <a:endParaRPr lang="ru-RU" altLang="ru-R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37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6152" y="182090"/>
            <a:ext cx="8548390" cy="862940"/>
          </a:xfrm>
        </p:spPr>
        <p:txBody>
          <a:bodyPr>
            <a:normAutofit/>
          </a:bodyPr>
          <a:lstStyle/>
          <a:p>
            <a:pPr algn="ctr"/>
            <a:r>
              <a:rPr lang="ru-RU" b="1" dirty="0" smtClean="0"/>
              <a:t>Результаты решения задачи 1</a:t>
            </a:r>
            <a:endParaRPr lang="ru-RU" b="1" dirty="0"/>
          </a:p>
        </p:txBody>
      </p:sp>
      <p:sp>
        <p:nvSpPr>
          <p:cNvPr id="3" name="Объект 2"/>
          <p:cNvSpPr>
            <a:spLocks noGrp="1"/>
          </p:cNvSpPr>
          <p:nvPr>
            <p:ph idx="1"/>
          </p:nvPr>
        </p:nvSpPr>
        <p:spPr>
          <a:xfrm>
            <a:off x="721148" y="1298920"/>
            <a:ext cx="9159121" cy="3649133"/>
          </a:xfrm>
        </p:spPr>
        <p:txBody>
          <a:bodyPr anchor="t">
            <a:normAutofit/>
          </a:bodyPr>
          <a:lstStyle/>
          <a:p>
            <a:pPr marL="0" indent="0">
              <a:buNone/>
            </a:pPr>
            <a:r>
              <a:rPr lang="ru-RU" sz="2800" b="1" dirty="0" smtClean="0"/>
              <a:t>Виды задач, решаемых методом взвешивания:</a:t>
            </a:r>
          </a:p>
          <a:p>
            <a:pPr>
              <a:buFontTx/>
              <a:buChar char="-"/>
            </a:pPr>
            <a:r>
              <a:rPr lang="ru-RU" sz="2800" dirty="0" smtClean="0"/>
              <a:t>логические задачи на взвешивание;</a:t>
            </a:r>
          </a:p>
          <a:p>
            <a:pPr>
              <a:buFontTx/>
              <a:buChar char="-"/>
            </a:pPr>
            <a:r>
              <a:rPr lang="ru-RU" sz="2800" dirty="0"/>
              <a:t>з</a:t>
            </a:r>
            <a:r>
              <a:rPr lang="ru-RU" sz="2800" dirty="0" smtClean="0"/>
              <a:t>адачи на определение  особых точек в треугольнике;</a:t>
            </a:r>
          </a:p>
          <a:p>
            <a:pPr>
              <a:buFontTx/>
              <a:buChar char="-"/>
            </a:pPr>
            <a:r>
              <a:rPr lang="ru-RU" sz="2800" dirty="0" smtClean="0"/>
              <a:t>задачи на определение центра масс плоских фигур;</a:t>
            </a:r>
          </a:p>
          <a:p>
            <a:pPr>
              <a:buFontTx/>
              <a:buChar char="-"/>
            </a:pPr>
            <a:r>
              <a:rPr lang="ru-RU" sz="2800" dirty="0"/>
              <a:t>з</a:t>
            </a:r>
            <a:r>
              <a:rPr lang="ru-RU" sz="2800" dirty="0" smtClean="0"/>
              <a:t>адачи на пропорционального деление отрезков.</a:t>
            </a:r>
          </a:p>
          <a:p>
            <a:pPr>
              <a:buFontTx/>
              <a:buChar char="-"/>
            </a:pPr>
            <a:endParaRPr lang="ru-RU" sz="2400" b="1" dirty="0"/>
          </a:p>
        </p:txBody>
      </p:sp>
    </p:spTree>
    <p:extLst>
      <p:ext uri="{BB962C8B-B14F-4D97-AF65-F5344CB8AC3E}">
        <p14:creationId xmlns:p14="http://schemas.microsoft.com/office/powerpoint/2010/main" val="932203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718" y="146904"/>
            <a:ext cx="8223871" cy="665020"/>
          </a:xfrm>
        </p:spPr>
        <p:txBody>
          <a:bodyPr/>
          <a:lstStyle/>
          <a:p>
            <a:pPr algn="ctr"/>
            <a:r>
              <a:rPr lang="ru-RU" b="1" dirty="0" smtClean="0"/>
              <a:t>Пример логической задачи</a:t>
            </a:r>
            <a:endParaRPr lang="ru-RU" b="1" dirty="0"/>
          </a:p>
        </p:txBody>
      </p:sp>
      <p:sp>
        <p:nvSpPr>
          <p:cNvPr id="3" name="Объект 2"/>
          <p:cNvSpPr>
            <a:spLocks noGrp="1"/>
          </p:cNvSpPr>
          <p:nvPr>
            <p:ph idx="1"/>
          </p:nvPr>
        </p:nvSpPr>
        <p:spPr>
          <a:xfrm>
            <a:off x="154378" y="821282"/>
            <a:ext cx="7516382" cy="5567643"/>
          </a:xfrm>
        </p:spPr>
        <p:txBody>
          <a:bodyPr anchor="t">
            <a:noAutofit/>
          </a:bodyPr>
          <a:lstStyle/>
          <a:p>
            <a:pPr marL="0" indent="0">
              <a:buNone/>
            </a:pPr>
            <a:r>
              <a:rPr lang="ru-RU" sz="2000" b="1" dirty="0" smtClean="0"/>
              <a:t>Есть </a:t>
            </a:r>
            <a:r>
              <a:rPr lang="ru-RU" sz="2000" b="1" dirty="0"/>
              <a:t>12 монет, одна из которых фальшивая. При этом неизвестно, в какую сторону она отличается от настоящих, т.е. она может быть как легче, так и тяжелее. </a:t>
            </a:r>
            <a:r>
              <a:rPr lang="ru-RU" sz="2000" b="1" dirty="0" smtClean="0"/>
              <a:t>С помощью чашечных весов нужно </a:t>
            </a:r>
            <a:r>
              <a:rPr lang="ru-RU" sz="2000" b="1" dirty="0"/>
              <a:t>за три взвешивания найти фальшивую монету, а также выяснить, тяжелее она или легче.</a:t>
            </a:r>
          </a:p>
          <a:p>
            <a:pPr marL="0" indent="0">
              <a:buNone/>
            </a:pPr>
            <a:r>
              <a:rPr lang="ru-RU" sz="2000" b="1" dirty="0" smtClean="0"/>
              <a:t>Решение : </a:t>
            </a:r>
            <a:r>
              <a:rPr lang="ru-RU" sz="2000" dirty="0" smtClean="0"/>
              <a:t>Для </a:t>
            </a:r>
            <a:r>
              <a:rPr lang="ru-RU" sz="2000" dirty="0"/>
              <a:t>удобства пронумеруем монеты от 1 до 12. </a:t>
            </a:r>
            <a:endParaRPr lang="ru-RU" sz="2000" dirty="0" smtClean="0"/>
          </a:p>
          <a:p>
            <a:pPr marL="0" indent="0">
              <a:buNone/>
            </a:pPr>
            <a:r>
              <a:rPr lang="ru-RU" sz="2000" dirty="0" smtClean="0"/>
              <a:t> </a:t>
            </a:r>
            <a:r>
              <a:rPr lang="en-US" sz="2000" dirty="0" smtClean="0">
                <a:solidFill>
                  <a:srgbClr val="FFFF00"/>
                </a:solidFill>
              </a:rPr>
              <a:t>I </a:t>
            </a:r>
            <a:r>
              <a:rPr lang="ru-RU" sz="2000" dirty="0" smtClean="0">
                <a:solidFill>
                  <a:srgbClr val="FFFF00"/>
                </a:solidFill>
              </a:rPr>
              <a:t>взвешивание</a:t>
            </a:r>
            <a:r>
              <a:rPr lang="en-US" sz="2000" dirty="0">
                <a:solidFill>
                  <a:srgbClr val="FFFF00"/>
                </a:solidFill>
              </a:rPr>
              <a:t>:</a:t>
            </a:r>
            <a:r>
              <a:rPr lang="ru-RU" sz="2000" dirty="0" smtClean="0"/>
              <a:t> </a:t>
            </a:r>
            <a:r>
              <a:rPr lang="ru-RU" sz="2000" dirty="0"/>
              <a:t>п</a:t>
            </a:r>
            <a:r>
              <a:rPr lang="ru-RU" sz="2000" dirty="0" smtClean="0"/>
              <a:t>оложим на чашки весов по четыре монеты: 1, 2, 3, 4 и 5, 6, 7, 8. </a:t>
            </a:r>
            <a:r>
              <a:rPr lang="ru-RU" sz="2000" dirty="0" smtClean="0">
                <a:solidFill>
                  <a:schemeClr val="accent2">
                    <a:lumMod val="75000"/>
                  </a:schemeClr>
                </a:solidFill>
              </a:rPr>
              <a:t>Случай I:</a:t>
            </a:r>
            <a:r>
              <a:rPr lang="ru-RU" sz="2000" dirty="0" smtClean="0"/>
              <a:t> Весы в равновесии, значит фальшивая монета среди оставшихся четырёх. </a:t>
            </a:r>
            <a:r>
              <a:rPr lang="en-US" sz="2000" dirty="0" smtClean="0">
                <a:solidFill>
                  <a:srgbClr val="FFFF00"/>
                </a:solidFill>
              </a:rPr>
              <a:t>II</a:t>
            </a:r>
            <a:r>
              <a:rPr lang="ru-RU" sz="2000" dirty="0" smtClean="0">
                <a:solidFill>
                  <a:srgbClr val="FFFF00"/>
                </a:solidFill>
              </a:rPr>
              <a:t> взвешивание </a:t>
            </a:r>
            <a:r>
              <a:rPr lang="ru-RU" sz="2000" dirty="0" smtClean="0"/>
              <a:t>сравним три монеты 9, 10, 11 с заведомо настоящими 1, 2, 3. Если и в этот раз весы покажут равенство, то фальшивка - монета номер 12, и третьим взвешиванием мы сравним её с настоящей и узнаем, легче она или тяжелее. Если же три монеты 9, 10, 11 оказались легче (тяжелее), то третьим взвешиванием сравним друг с другом монеты 9 и 10. Если они равны, то монета 11 - фальшивая, и она легче (тяжелее) настоящей. Иначе заключаем, что из монет 9 и 10 фальшивая та, которая легче (тяжелее) другой.</a:t>
            </a:r>
            <a:endParaRPr lang="ru-RU" sz="2000" dirty="0"/>
          </a:p>
        </p:txBody>
      </p:sp>
      <p:pic>
        <p:nvPicPr>
          <p:cNvPr id="1026" name="Picture 2" descr="C:\Users\m.pavlova\Downloads\.ptmp110785\DSC019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954" y="2759478"/>
            <a:ext cx="1972044" cy="24594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pavlova\Downloads\.ptmp110785\DSC01995.JPG"/>
          <p:cNvPicPr>
            <a:picLocks noChangeAspect="1" noChangeArrowheads="1"/>
          </p:cNvPicPr>
          <p:nvPr/>
        </p:nvPicPr>
        <p:blipFill rotWithShape="1">
          <a:blip r:embed="rId4">
            <a:extLst>
              <a:ext uri="{28A0092B-C50C-407E-A947-70E740481C1C}">
                <a14:useLocalDpi xmlns:a14="http://schemas.microsoft.com/office/drawing/2010/main" val="0"/>
              </a:ext>
            </a:extLst>
          </a:blip>
          <a:srcRect l="23900" t="17004" r="5447" b="19933"/>
          <a:stretch/>
        </p:blipFill>
        <p:spPr bwMode="auto">
          <a:xfrm>
            <a:off x="7563882" y="1045971"/>
            <a:ext cx="2580614" cy="129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62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8130" y="751890"/>
            <a:ext cx="7148945" cy="5764339"/>
          </a:xfrm>
        </p:spPr>
        <p:txBody>
          <a:bodyPr anchor="t">
            <a:noAutofit/>
          </a:bodyPr>
          <a:lstStyle/>
          <a:p>
            <a:pPr marL="0" indent="0">
              <a:spcAft>
                <a:spcPts val="0"/>
              </a:spcAft>
              <a:buNone/>
            </a:pPr>
            <a:r>
              <a:rPr lang="ru-RU" sz="2000" dirty="0">
                <a:solidFill>
                  <a:schemeClr val="accent2">
                    <a:lumMod val="75000"/>
                  </a:schemeClr>
                </a:solidFill>
              </a:rPr>
              <a:t>Случай II: </a:t>
            </a:r>
            <a:r>
              <a:rPr lang="ru-RU" sz="2000" dirty="0" smtClean="0"/>
              <a:t>Весы не в равновесии. Например монеты </a:t>
            </a:r>
            <a:r>
              <a:rPr lang="ru-RU" sz="2000" dirty="0"/>
              <a:t>1, 2, 3, 4 тяжелее, чем 5, 6, 7, </a:t>
            </a:r>
            <a:r>
              <a:rPr lang="ru-RU" sz="2000" dirty="0" smtClean="0"/>
              <a:t>8 (другой симметричен).</a:t>
            </a:r>
            <a:endParaRPr lang="ru-RU" sz="2000" dirty="0"/>
          </a:p>
          <a:p>
            <a:pPr marL="0" indent="0">
              <a:spcAft>
                <a:spcPts val="0"/>
              </a:spcAft>
              <a:buNone/>
            </a:pPr>
            <a:r>
              <a:rPr lang="en-US" sz="2000" dirty="0" smtClean="0">
                <a:solidFill>
                  <a:srgbClr val="FFFF00"/>
                </a:solidFill>
              </a:rPr>
              <a:t>II </a:t>
            </a:r>
            <a:r>
              <a:rPr lang="ru-RU" sz="2000" dirty="0" smtClean="0">
                <a:solidFill>
                  <a:srgbClr val="FFFF00"/>
                </a:solidFill>
              </a:rPr>
              <a:t>взвешивание</a:t>
            </a:r>
            <a:r>
              <a:rPr lang="ru-RU" sz="2000" dirty="0" smtClean="0"/>
              <a:t>: </a:t>
            </a:r>
            <a:r>
              <a:rPr lang="ru-RU" sz="2000" dirty="0"/>
              <a:t>на </a:t>
            </a:r>
            <a:r>
              <a:rPr lang="ru-RU" sz="2000" dirty="0" smtClean="0"/>
              <a:t>одной чаше монеты </a:t>
            </a:r>
            <a:r>
              <a:rPr lang="ru-RU" sz="2000" dirty="0"/>
              <a:t>1, 2, 5, а на </a:t>
            </a:r>
            <a:r>
              <a:rPr lang="ru-RU" sz="2000" dirty="0" smtClean="0"/>
              <a:t>другой </a:t>
            </a:r>
            <a:r>
              <a:rPr lang="ru-RU" sz="2000" dirty="0"/>
              <a:t>- монеты 3, 4, 9 (монета 9 - заведомо настоящая</a:t>
            </a:r>
            <a:r>
              <a:rPr lang="ru-RU" sz="2000" dirty="0" smtClean="0"/>
              <a:t>). </a:t>
            </a:r>
          </a:p>
          <a:p>
            <a:pPr marL="0" indent="0">
              <a:spcAft>
                <a:spcPts val="0"/>
              </a:spcAft>
              <a:buNone/>
            </a:pPr>
            <a:r>
              <a:rPr lang="ru-RU" sz="2000" dirty="0" smtClean="0"/>
              <a:t>Если равенство</a:t>
            </a:r>
            <a:r>
              <a:rPr lang="ru-RU" sz="2000" dirty="0"/>
              <a:t>, то </a:t>
            </a:r>
            <a:r>
              <a:rPr lang="ru-RU" sz="2000" dirty="0" smtClean="0"/>
              <a:t>одна из монет </a:t>
            </a:r>
            <a:r>
              <a:rPr lang="ru-RU" sz="2000" dirty="0"/>
              <a:t>6, 7, </a:t>
            </a:r>
            <a:r>
              <a:rPr lang="ru-RU" sz="2000" dirty="0" smtClean="0"/>
              <a:t>8 легче </a:t>
            </a:r>
            <a:r>
              <a:rPr lang="ru-RU" sz="2000" dirty="0"/>
              <a:t>остальных</a:t>
            </a:r>
            <a:r>
              <a:rPr lang="ru-RU" sz="2000" dirty="0" smtClean="0"/>
              <a:t>.</a:t>
            </a:r>
          </a:p>
          <a:p>
            <a:pPr marL="0" indent="0">
              <a:spcAft>
                <a:spcPts val="0"/>
              </a:spcAft>
              <a:buNone/>
            </a:pPr>
            <a:r>
              <a:rPr lang="en-US" sz="2000" dirty="0" smtClean="0">
                <a:solidFill>
                  <a:srgbClr val="FFFF00"/>
                </a:solidFill>
              </a:rPr>
              <a:t>III</a:t>
            </a:r>
            <a:r>
              <a:rPr lang="ru-RU" sz="2000" dirty="0" smtClean="0">
                <a:solidFill>
                  <a:srgbClr val="FFFF00"/>
                </a:solidFill>
              </a:rPr>
              <a:t> взвешивание: </a:t>
            </a:r>
            <a:r>
              <a:rPr lang="ru-RU" sz="2000" dirty="0" smtClean="0"/>
              <a:t>сравним </a:t>
            </a:r>
            <a:r>
              <a:rPr lang="ru-RU" sz="2000" dirty="0"/>
              <a:t>монеты 6 и 7. Если они равны, то монета 8 легче остальных. Иначе фальшивой является та, которая легче другой.</a:t>
            </a:r>
          </a:p>
          <a:p>
            <a:pPr marL="0" indent="0">
              <a:spcAft>
                <a:spcPts val="0"/>
              </a:spcAft>
              <a:buNone/>
            </a:pPr>
            <a:r>
              <a:rPr lang="ru-RU" sz="2000" dirty="0" smtClean="0"/>
              <a:t>Если во </a:t>
            </a:r>
            <a:r>
              <a:rPr lang="en-US" sz="2000" dirty="0" smtClean="0"/>
              <a:t>II</a:t>
            </a:r>
            <a:r>
              <a:rPr lang="ru-RU" sz="2000" dirty="0" smtClean="0"/>
              <a:t> взвешивании неравенство, пусть монеты </a:t>
            </a:r>
            <a:r>
              <a:rPr lang="ru-RU" sz="2000" dirty="0"/>
              <a:t>1, 2, 5 оказались тяжелее, чем 3, 4, 9. </a:t>
            </a:r>
            <a:r>
              <a:rPr lang="ru-RU" sz="2000" dirty="0" smtClean="0"/>
              <a:t>Следовательно, фальшивка среди </a:t>
            </a:r>
            <a:r>
              <a:rPr lang="ru-RU" sz="2000" dirty="0"/>
              <a:t>монет 1 и 2, причём она тяжелее остальных</a:t>
            </a:r>
            <a:r>
              <a:rPr lang="ru-RU" sz="2000" dirty="0" smtClean="0"/>
              <a:t>.</a:t>
            </a:r>
          </a:p>
          <a:p>
            <a:pPr marL="0" indent="0">
              <a:spcAft>
                <a:spcPts val="0"/>
              </a:spcAft>
              <a:buNone/>
            </a:pPr>
            <a:r>
              <a:rPr lang="en-US" sz="2000" dirty="0" smtClean="0">
                <a:solidFill>
                  <a:srgbClr val="FFFF00"/>
                </a:solidFill>
              </a:rPr>
              <a:t>III</a:t>
            </a:r>
            <a:r>
              <a:rPr lang="ru-RU" sz="2000" dirty="0" smtClean="0">
                <a:solidFill>
                  <a:srgbClr val="FFFF00"/>
                </a:solidFill>
              </a:rPr>
              <a:t> взвешивание: </a:t>
            </a:r>
            <a:r>
              <a:rPr lang="ru-RU" sz="2000" dirty="0" smtClean="0"/>
              <a:t>сравним эти две </a:t>
            </a:r>
            <a:r>
              <a:rPr lang="ru-RU" sz="2000" dirty="0"/>
              <a:t>монеты друг с другом</a:t>
            </a:r>
            <a:r>
              <a:rPr lang="ru-RU" sz="2000" dirty="0" smtClean="0"/>
              <a:t>, определили </a:t>
            </a:r>
            <a:r>
              <a:rPr lang="ru-RU" sz="2000" dirty="0"/>
              <a:t>фальшивую.</a:t>
            </a:r>
          </a:p>
          <a:p>
            <a:pPr marL="0" indent="0">
              <a:spcAft>
                <a:spcPts val="0"/>
              </a:spcAft>
              <a:buNone/>
            </a:pPr>
            <a:r>
              <a:rPr lang="ru-RU" sz="2000" dirty="0" smtClean="0"/>
              <a:t>Если во </a:t>
            </a:r>
            <a:r>
              <a:rPr lang="en-US" sz="2000" dirty="0" smtClean="0"/>
              <a:t>II</a:t>
            </a:r>
            <a:r>
              <a:rPr lang="ru-RU" sz="2000" dirty="0" smtClean="0"/>
              <a:t> </a:t>
            </a:r>
            <a:r>
              <a:rPr lang="ru-RU" sz="2000" dirty="0"/>
              <a:t>взвешивании монеты 1, 2, 5 оказались легче, чем 3, 4, 9. </a:t>
            </a:r>
            <a:r>
              <a:rPr lang="ru-RU" sz="2000" dirty="0" smtClean="0"/>
              <a:t>Следовательно, либо </a:t>
            </a:r>
            <a:r>
              <a:rPr lang="ru-RU" sz="2000" dirty="0"/>
              <a:t>монета 5 легче остальных, либо одна из монет 3 и 4 тяжелее остальных. </a:t>
            </a:r>
            <a:r>
              <a:rPr lang="en-US" sz="2000" dirty="0" smtClean="0">
                <a:solidFill>
                  <a:srgbClr val="FFFF00"/>
                </a:solidFill>
              </a:rPr>
              <a:t>III</a:t>
            </a:r>
            <a:r>
              <a:rPr lang="ru-RU" sz="2000" dirty="0" smtClean="0">
                <a:solidFill>
                  <a:srgbClr val="FFFF00"/>
                </a:solidFill>
              </a:rPr>
              <a:t> взвешивание</a:t>
            </a:r>
            <a:r>
              <a:rPr lang="en-US" sz="2000" dirty="0">
                <a:solidFill>
                  <a:srgbClr val="FFFF00"/>
                </a:solidFill>
              </a:rPr>
              <a:t>:</a:t>
            </a:r>
            <a:r>
              <a:rPr lang="ru-RU" sz="2000" dirty="0" smtClean="0">
                <a:solidFill>
                  <a:srgbClr val="FFFF00"/>
                </a:solidFill>
              </a:rPr>
              <a:t> </a:t>
            </a:r>
            <a:r>
              <a:rPr lang="ru-RU" sz="2000" dirty="0" smtClean="0"/>
              <a:t>сравним </a:t>
            </a:r>
            <a:r>
              <a:rPr lang="ru-RU" sz="2000" dirty="0"/>
              <a:t>друг с другом монеты 3 и 4 и найдём ответ</a:t>
            </a:r>
            <a:r>
              <a:rPr lang="ru-RU" sz="2000" dirty="0" smtClean="0"/>
              <a:t>.</a:t>
            </a:r>
            <a:endParaRPr lang="ru-RU" sz="2000" dirty="0"/>
          </a:p>
        </p:txBody>
      </p:sp>
      <p:pic>
        <p:nvPicPr>
          <p:cNvPr id="2050" name="Picture 2" descr="C:\Users\m.pavlova\Downloads\.ptmp110785\DSC019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625" y="744080"/>
            <a:ext cx="2584612" cy="300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56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272" y="543632"/>
            <a:ext cx="8612856" cy="976410"/>
          </a:xfrm>
        </p:spPr>
        <p:txBody>
          <a:bodyPr anchor="t">
            <a:normAutofit fontScale="90000"/>
          </a:bodyPr>
          <a:lstStyle/>
          <a:p>
            <a:pPr marL="285750" lvl="0" indent="-285750" algn="ctr">
              <a:spcBef>
                <a:spcPts val="0"/>
              </a:spcBef>
            </a:pPr>
            <a:r>
              <a:rPr lang="ru-RU" altLang="ru-RU" sz="3000" b="1" cap="none" dirty="0" smtClean="0">
                <a:ln>
                  <a:noFill/>
                </a:ln>
                <a:solidFill>
                  <a:prstClr val="white"/>
                </a:solidFill>
                <a:latin typeface="Arial" panose="020B0604020202020204" pitchFamily="34" charset="0"/>
                <a:ea typeface="+mn-ea"/>
                <a:cs typeface="Arial" panose="020B0604020202020204" pitchFamily="34" charset="0"/>
              </a:rPr>
              <a:t>ПРИМЕР ЗАДАЧ НА ОПРЕДЕЛЕНИЕ ОСОБЫХ ТОЧЕК ТРЕУГОЛЬНИКА</a:t>
            </a:r>
            <a:endParaRPr lang="ru-RU" altLang="ru-RU" sz="3000" b="1" cap="none" dirty="0">
              <a:ln>
                <a:noFill/>
              </a:ln>
              <a:solidFill>
                <a:prstClr val="white"/>
              </a:solidFill>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a:xfrm>
            <a:off x="272695" y="1624285"/>
            <a:ext cx="6272210" cy="1902685"/>
          </a:xfrm>
        </p:spPr>
        <p:txBody>
          <a:bodyPr anchor="t">
            <a:normAutofit fontScale="92500" lnSpcReduction="10000"/>
          </a:bodyPr>
          <a:lstStyle/>
          <a:p>
            <a:pPr marL="0" indent="0">
              <a:buNone/>
            </a:pPr>
            <a:r>
              <a:rPr lang="ru-RU" sz="2600" dirty="0" smtClean="0">
                <a:latin typeface="Times New Roman" charset="0"/>
              </a:rPr>
              <a:t>Пусть дан треугольник АВС все </a:t>
            </a:r>
            <a:r>
              <a:rPr lang="ru-RU" sz="2600" dirty="0">
                <a:latin typeface="Times New Roman" charset="0"/>
              </a:rPr>
              <a:t>углы </a:t>
            </a:r>
            <a:r>
              <a:rPr lang="ru-RU" sz="2600" dirty="0" smtClean="0">
                <a:latin typeface="Times New Roman" charset="0"/>
              </a:rPr>
              <a:t>которого </a:t>
            </a:r>
            <a:r>
              <a:rPr lang="ru-RU" sz="2600" dirty="0">
                <a:latin typeface="Times New Roman" charset="0"/>
              </a:rPr>
              <a:t>не превосходят </a:t>
            </a:r>
            <a:r>
              <a:rPr lang="ru-RU" sz="2600" dirty="0" smtClean="0">
                <a:latin typeface="Times New Roman" charset="0"/>
              </a:rPr>
              <a:t>120°. Найти точку внутри этого треугольника сумма расстояний от которой до вершин треугольника минимальная (точка Ферма-Торричелли). </a:t>
            </a:r>
          </a:p>
          <a:p>
            <a:endParaRPr lang="ru-RU" dirty="0">
              <a:solidFill>
                <a:srgbClr val="000000"/>
              </a:solidFill>
              <a:latin typeface="Times New Roman" charset="0"/>
            </a:endParaRPr>
          </a:p>
        </p:txBody>
      </p:sp>
      <p:sp>
        <p:nvSpPr>
          <p:cNvPr id="4" name="TextBox 3"/>
          <p:cNvSpPr txBox="1"/>
          <p:nvPr/>
        </p:nvSpPr>
        <p:spPr>
          <a:xfrm>
            <a:off x="451262" y="3715659"/>
            <a:ext cx="5985164" cy="2246769"/>
          </a:xfrm>
          <a:prstGeom prst="rect">
            <a:avLst/>
          </a:prstGeom>
          <a:noFill/>
        </p:spPr>
        <p:txBody>
          <a:bodyPr wrap="square" rtlCol="0">
            <a:spAutoFit/>
          </a:bodyPr>
          <a:lstStyle/>
          <a:p>
            <a:r>
              <a:rPr lang="ru-RU" sz="2000" dirty="0" smtClean="0"/>
              <a:t>Справка:</a:t>
            </a:r>
          </a:p>
          <a:p>
            <a:r>
              <a:rPr lang="ru-RU" sz="2000" dirty="0" smtClean="0">
                <a:latin typeface="Times New Roman" charset="0"/>
              </a:rPr>
              <a:t>Точка Торричелли -  точка, из которой все </a:t>
            </a:r>
            <a:r>
              <a:rPr lang="ru-RU" sz="2000" dirty="0">
                <a:latin typeface="Times New Roman" charset="0"/>
              </a:rPr>
              <a:t>стороны треугольника видны под углом 120</a:t>
            </a:r>
            <a:r>
              <a:rPr lang="ru-RU" sz="2000" dirty="0" smtClean="0">
                <a:latin typeface="Times New Roman" charset="0"/>
              </a:rPr>
              <a:t>°.</a:t>
            </a:r>
          </a:p>
          <a:p>
            <a:r>
              <a:rPr lang="ru-RU" sz="2000" dirty="0" smtClean="0">
                <a:latin typeface="Times New Roman" charset="0"/>
              </a:rPr>
              <a:t>Точка Ферма – точка, </a:t>
            </a:r>
            <a:r>
              <a:rPr lang="ru-RU" sz="2000" dirty="0">
                <a:latin typeface="Times New Roman" charset="0"/>
              </a:rPr>
              <a:t>сумма расстояний от которой до вершин треугольника </a:t>
            </a:r>
            <a:r>
              <a:rPr lang="ru-RU" sz="2000" dirty="0" smtClean="0">
                <a:latin typeface="Times New Roman" charset="0"/>
              </a:rPr>
              <a:t>минимальная.</a:t>
            </a:r>
          </a:p>
          <a:p>
            <a:r>
              <a:rPr lang="ru-RU" sz="2000" dirty="0" smtClean="0">
                <a:latin typeface="Times New Roman" charset="0"/>
              </a:rPr>
              <a:t>Они совпадают для треугольников, все углы которого не превосходят 120°.  </a:t>
            </a:r>
            <a:endParaRPr lang="ru-RU" sz="2000" dirty="0">
              <a:latin typeface="Times New Roman"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31" t="15818" r="39683" b="7323"/>
          <a:stretch/>
        </p:blipFill>
        <p:spPr bwMode="auto">
          <a:xfrm>
            <a:off x="6312844" y="1959429"/>
            <a:ext cx="3840559" cy="400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97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8962" y="399373"/>
            <a:ext cx="8548390" cy="819396"/>
          </a:xfrm>
        </p:spPr>
        <p:txBody>
          <a:bodyPr/>
          <a:lstStyle/>
          <a:p>
            <a:pPr algn="ctr"/>
            <a:r>
              <a:rPr lang="ru-RU" dirty="0" smtClean="0"/>
              <a:t>Поиск методом взвешивания</a:t>
            </a:r>
            <a:endParaRPr lang="ru-RU" dirty="0"/>
          </a:p>
        </p:txBody>
      </p:sp>
      <p:sp>
        <p:nvSpPr>
          <p:cNvPr id="3" name="Объект 2"/>
          <p:cNvSpPr>
            <a:spLocks noGrp="1"/>
          </p:cNvSpPr>
          <p:nvPr>
            <p:ph idx="1"/>
          </p:nvPr>
        </p:nvSpPr>
        <p:spPr>
          <a:xfrm>
            <a:off x="230419" y="1313771"/>
            <a:ext cx="6005921" cy="4632325"/>
          </a:xfrm>
        </p:spPr>
        <p:txBody>
          <a:bodyPr>
            <a:normAutofit lnSpcReduction="10000"/>
          </a:bodyPr>
          <a:lstStyle/>
          <a:p>
            <a:pPr marL="0" indent="0">
              <a:spcAft>
                <a:spcPts val="0"/>
              </a:spcAft>
              <a:buNone/>
            </a:pPr>
            <a:r>
              <a:rPr lang="ru" sz="2100" dirty="0" smtClean="0">
                <a:latin typeface="Times New Roman" charset="0"/>
              </a:rPr>
              <a:t>Для эксперимента нам потребуются: плотный картон, нитки, штатив, грузики одинаковой массы, транспортир, линейка, карандаш.</a:t>
            </a:r>
          </a:p>
          <a:p>
            <a:pPr marL="0" indent="0">
              <a:spcAft>
                <a:spcPts val="0"/>
              </a:spcAft>
              <a:buNone/>
            </a:pPr>
            <a:endParaRPr lang="ru" sz="2100" dirty="0" smtClean="0">
              <a:latin typeface="Times New Roman" charset="0"/>
            </a:endParaRPr>
          </a:p>
          <a:p>
            <a:pPr marL="0" indent="0">
              <a:buNone/>
            </a:pPr>
            <a:r>
              <a:rPr lang="ru" sz="2100" dirty="0" smtClean="0">
                <a:latin typeface="Times New Roman" charset="0"/>
              </a:rPr>
              <a:t>Отметим </a:t>
            </a:r>
            <a:r>
              <a:rPr lang="ru" sz="2100" dirty="0">
                <a:latin typeface="Times New Roman" charset="0"/>
              </a:rPr>
              <a:t>на плоской гладкой горизонтальной поверхности точки A, B и </a:t>
            </a:r>
            <a:r>
              <a:rPr lang="ru" sz="2100" dirty="0" smtClean="0">
                <a:latin typeface="Times New Roman" charset="0"/>
              </a:rPr>
              <a:t>C </a:t>
            </a:r>
            <a:r>
              <a:rPr lang="ru" sz="2100" dirty="0">
                <a:latin typeface="Times New Roman" charset="0"/>
              </a:rPr>
              <a:t>и просверлим в отмеченных местах сквозные </a:t>
            </a:r>
            <a:r>
              <a:rPr lang="ru" sz="2100" dirty="0" smtClean="0">
                <a:latin typeface="Times New Roman" charset="0"/>
              </a:rPr>
              <a:t>отверстия.</a:t>
            </a:r>
          </a:p>
          <a:p>
            <a:pPr marL="0" indent="0">
              <a:buNone/>
            </a:pPr>
            <a:r>
              <a:rPr lang="ru" sz="2100" dirty="0" smtClean="0">
                <a:latin typeface="Times New Roman" charset="0"/>
              </a:rPr>
              <a:t>Свяжем </a:t>
            </a:r>
            <a:r>
              <a:rPr lang="ru" sz="2100" dirty="0">
                <a:latin typeface="Times New Roman" charset="0"/>
              </a:rPr>
              <a:t>три нити и пропустим сверху их свободные концы через </a:t>
            </a:r>
            <a:r>
              <a:rPr lang="ru" sz="2100" dirty="0" smtClean="0">
                <a:latin typeface="Times New Roman" charset="0"/>
              </a:rPr>
              <a:t>отверстия.</a:t>
            </a:r>
          </a:p>
          <a:p>
            <a:pPr marL="0" indent="0">
              <a:buNone/>
            </a:pPr>
            <a:r>
              <a:rPr lang="ru" sz="2100" dirty="0" smtClean="0">
                <a:latin typeface="Times New Roman" charset="0"/>
              </a:rPr>
              <a:t>Привяжем </a:t>
            </a:r>
            <a:r>
              <a:rPr lang="ru" sz="2100" dirty="0">
                <a:latin typeface="Times New Roman" charset="0"/>
              </a:rPr>
              <a:t>к свободным концам грузики одинаковой </a:t>
            </a:r>
            <a:r>
              <a:rPr lang="ru" sz="2100" dirty="0" smtClean="0">
                <a:latin typeface="Times New Roman" charset="0"/>
              </a:rPr>
              <a:t>массы.</a:t>
            </a:r>
          </a:p>
          <a:p>
            <a:pPr marL="0" indent="0">
              <a:buNone/>
            </a:pPr>
            <a:r>
              <a:rPr lang="ru" sz="2100" dirty="0" smtClean="0">
                <a:latin typeface="Times New Roman" charset="0"/>
              </a:rPr>
              <a:t>Когда система </a:t>
            </a:r>
            <a:r>
              <a:rPr lang="ru" sz="2100" dirty="0">
                <a:latin typeface="Times New Roman" charset="0"/>
              </a:rPr>
              <a:t>придет в равновесие, узел окажется в точке Ферма для треугольника ABC.</a:t>
            </a:r>
            <a:r>
              <a:rPr lang="ru-RU" sz="2100" dirty="0">
                <a:latin typeface="Times New Roman" charset="0"/>
              </a:rPr>
              <a:t> </a:t>
            </a:r>
            <a:endParaRPr lang="ru-RU" sz="2100" dirty="0" smtClean="0">
              <a:latin typeface="Times New Roman" charset="0"/>
            </a:endParaRPr>
          </a:p>
        </p:txBody>
      </p:sp>
      <p:pic>
        <p:nvPicPr>
          <p:cNvPr id="4098" name="Picture 2" descr="C:\Users\m.pavlova\Downloads\.ptmp110785\DSC01952.JPG"/>
          <p:cNvPicPr>
            <a:picLocks noChangeAspect="1" noChangeArrowheads="1"/>
          </p:cNvPicPr>
          <p:nvPr/>
        </p:nvPicPr>
        <p:blipFill rotWithShape="1">
          <a:blip r:embed="rId3">
            <a:extLst>
              <a:ext uri="{28A0092B-C50C-407E-A947-70E740481C1C}">
                <a14:useLocalDpi xmlns:a14="http://schemas.microsoft.com/office/drawing/2010/main" val="0"/>
              </a:ext>
            </a:extLst>
          </a:blip>
          <a:srcRect l="9030" t="24828" r="4380" b="12069"/>
          <a:stretch/>
        </p:blipFill>
        <p:spPr bwMode="auto">
          <a:xfrm>
            <a:off x="6372725" y="1313771"/>
            <a:ext cx="1569654" cy="18076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pavlova\Downloads\.ptmp110785\DSC01944.JPG"/>
          <p:cNvPicPr>
            <a:picLocks noChangeAspect="1" noChangeArrowheads="1"/>
          </p:cNvPicPr>
          <p:nvPr/>
        </p:nvPicPr>
        <p:blipFill rotWithShape="1">
          <a:blip r:embed="rId4">
            <a:extLst>
              <a:ext uri="{28A0092B-C50C-407E-A947-70E740481C1C}">
                <a14:useLocalDpi xmlns:a14="http://schemas.microsoft.com/office/drawing/2010/main" val="0"/>
              </a:ext>
            </a:extLst>
          </a:blip>
          <a:srcRect l="24772" t="13730" r="2199" b="551"/>
          <a:stretch/>
        </p:blipFill>
        <p:spPr bwMode="auto">
          <a:xfrm>
            <a:off x="8091063" y="1313771"/>
            <a:ext cx="1732579" cy="1807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432" y="3849491"/>
            <a:ext cx="1721539" cy="168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749" y="3849491"/>
            <a:ext cx="1844504" cy="161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24814" y="3247697"/>
            <a:ext cx="3238515" cy="369332"/>
          </a:xfrm>
          <a:prstGeom prst="rect">
            <a:avLst/>
          </a:prstGeom>
          <a:noFill/>
        </p:spPr>
        <p:txBody>
          <a:bodyPr wrap="none" rtlCol="0">
            <a:spAutoFit/>
          </a:bodyPr>
          <a:lstStyle/>
          <a:p>
            <a:r>
              <a:rPr lang="ru-RU" dirty="0" smtClean="0"/>
              <a:t>Для правильного треугольника</a:t>
            </a:r>
            <a:endParaRPr lang="ru-RU" dirty="0"/>
          </a:p>
        </p:txBody>
      </p:sp>
      <p:sp>
        <p:nvSpPr>
          <p:cNvPr id="5" name="TextBox 4"/>
          <p:cNvSpPr txBox="1"/>
          <p:nvPr/>
        </p:nvSpPr>
        <p:spPr>
          <a:xfrm>
            <a:off x="6624429" y="5622373"/>
            <a:ext cx="3072957" cy="646331"/>
          </a:xfrm>
          <a:prstGeom prst="rect">
            <a:avLst/>
          </a:prstGeom>
          <a:noFill/>
        </p:spPr>
        <p:txBody>
          <a:bodyPr wrap="none" rtlCol="0">
            <a:spAutoFit/>
          </a:bodyPr>
          <a:lstStyle/>
          <a:p>
            <a:pPr algn="ctr"/>
            <a:r>
              <a:rPr lang="ru-RU" dirty="0" smtClean="0"/>
              <a:t>Для произвольного </a:t>
            </a:r>
          </a:p>
          <a:p>
            <a:pPr algn="ctr"/>
            <a:r>
              <a:rPr lang="ru-RU" dirty="0" smtClean="0"/>
              <a:t>остроугольного треугольника</a:t>
            </a:r>
            <a:endParaRPr lang="ru-RU" dirty="0"/>
          </a:p>
        </p:txBody>
      </p:sp>
    </p:spTree>
    <p:extLst>
      <p:ext uri="{BB962C8B-B14F-4D97-AF65-F5344CB8AC3E}">
        <p14:creationId xmlns:p14="http://schemas.microsoft.com/office/powerpoint/2010/main" val="2472363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5" y="1"/>
            <a:ext cx="8548390" cy="1456267"/>
          </a:xfrm>
        </p:spPr>
        <p:txBody>
          <a:bodyPr/>
          <a:lstStyle/>
          <a:p>
            <a:pPr algn="ctr"/>
            <a:r>
              <a:rPr lang="ru-RU" dirty="0"/>
              <a:t>Доказательство</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02" r="45776" b="7527"/>
          <a:stretch/>
        </p:blipFill>
        <p:spPr bwMode="auto">
          <a:xfrm>
            <a:off x="5961413" y="1526187"/>
            <a:ext cx="3762424" cy="337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344384" y="1185292"/>
                <a:ext cx="4120738" cy="681790"/>
              </a:xfrm>
              <a:prstGeom prst="rect">
                <a:avLst/>
              </a:prstGeom>
              <a:noFill/>
            </p:spPr>
            <p:txBody>
              <a:bodyPr wrap="square" rtlCol="0">
                <a:spAutoFit/>
              </a:bodyPr>
              <a:lstStyle/>
              <a:p>
                <a:r>
                  <a:rPr lang="ru-RU" dirty="0" smtClean="0"/>
                  <a:t>Система в равновесии, следовательно: </a:t>
                </a:r>
                <a14:m>
                  <m:oMath xmlns:m="http://schemas.openxmlformats.org/officeDocument/2006/math">
                    <m:acc>
                      <m:accPr>
                        <m:chr m:val="⃗"/>
                        <m:ctrlPr>
                          <a:rPr lang="ru-RU" i="1" smtClean="0">
                            <a:latin typeface="Cambria Math"/>
                          </a:rPr>
                        </m:ctrlPr>
                      </m:accPr>
                      <m:e>
                        <m:sSub>
                          <m:sSubPr>
                            <m:ctrlPr>
                              <a:rPr lang="ru-RU" i="1" smtClean="0">
                                <a:latin typeface="Cambria Math"/>
                              </a:rPr>
                            </m:ctrlPr>
                          </m:sSubPr>
                          <m:e>
                            <m:r>
                              <a:rPr lang="en-US" b="0" i="1" smtClean="0">
                                <a:latin typeface="Cambria Math"/>
                              </a:rPr>
                              <m:t>𝐹</m:t>
                            </m:r>
                          </m:e>
                          <m:sub>
                            <m:r>
                              <a:rPr lang="en-US" b="0" i="1" smtClean="0">
                                <a:latin typeface="Cambria Math"/>
                              </a:rPr>
                              <m:t>1</m:t>
                            </m:r>
                          </m:sub>
                        </m:sSub>
                      </m:e>
                    </m:acc>
                    <m:r>
                      <a:rPr lang="en-US" b="0" i="1" smtClean="0">
                        <a:latin typeface="Cambria Math"/>
                      </a:rPr>
                      <m:t>+</m:t>
                    </m:r>
                    <m:acc>
                      <m:accPr>
                        <m:chr m:val="⃗"/>
                        <m:ctrlPr>
                          <a:rPr lang="en-US" b="0" i="1" smtClean="0">
                            <a:latin typeface="Cambria Math"/>
                          </a:rPr>
                        </m:ctrlPr>
                      </m:accPr>
                      <m:e>
                        <m:sSub>
                          <m:sSubPr>
                            <m:ctrlPr>
                              <a:rPr lang="en-US" b="0" i="1" smtClean="0">
                                <a:latin typeface="Cambria Math"/>
                              </a:rPr>
                            </m:ctrlPr>
                          </m:sSubPr>
                          <m:e>
                            <m:r>
                              <a:rPr lang="en-US" b="0" i="1" smtClean="0">
                                <a:latin typeface="Cambria Math"/>
                              </a:rPr>
                              <m:t>𝐹</m:t>
                            </m:r>
                          </m:e>
                          <m:sub>
                            <m:r>
                              <a:rPr lang="en-US" b="0" i="1" smtClean="0">
                                <a:latin typeface="Cambria Math"/>
                              </a:rPr>
                              <m:t>2</m:t>
                            </m:r>
                          </m:sub>
                        </m:sSub>
                      </m:e>
                    </m:acc>
                    <m:r>
                      <a:rPr lang="en-US" b="0" i="1" smtClean="0">
                        <a:latin typeface="Cambria Math"/>
                      </a:rPr>
                      <m:t>+</m:t>
                    </m:r>
                    <m:acc>
                      <m:accPr>
                        <m:chr m:val="⃗"/>
                        <m:ctrlPr>
                          <a:rPr lang="en-US" b="0" i="1" smtClean="0">
                            <a:latin typeface="Cambria Math"/>
                          </a:rPr>
                        </m:ctrlPr>
                      </m:accPr>
                      <m:e>
                        <m:sSub>
                          <m:sSubPr>
                            <m:ctrlPr>
                              <a:rPr lang="en-US" b="0" i="1" smtClean="0">
                                <a:latin typeface="Cambria Math"/>
                              </a:rPr>
                            </m:ctrlPr>
                          </m:sSubPr>
                          <m:e>
                            <m:r>
                              <a:rPr lang="en-US" b="0" i="1" smtClean="0">
                                <a:latin typeface="Cambria Math"/>
                              </a:rPr>
                              <m:t>𝐹</m:t>
                            </m:r>
                          </m:e>
                          <m:sub>
                            <m:r>
                              <a:rPr lang="en-US" b="0" i="1" smtClean="0">
                                <a:latin typeface="Cambria Math"/>
                              </a:rPr>
                              <m:t>3</m:t>
                            </m:r>
                          </m:sub>
                        </m:sSub>
                      </m:e>
                    </m:acc>
                    <m:r>
                      <a:rPr lang="en-US" b="0" i="1" smtClean="0">
                        <a:latin typeface="Cambria Math"/>
                      </a:rPr>
                      <m:t>=</m:t>
                    </m:r>
                    <m:acc>
                      <m:accPr>
                        <m:chr m:val="⃗"/>
                        <m:ctrlPr>
                          <a:rPr lang="ru-RU" i="1" smtClean="0">
                            <a:latin typeface="Cambria Math"/>
                          </a:rPr>
                        </m:ctrlPr>
                      </m:accPr>
                      <m:e>
                        <m:r>
                          <a:rPr lang="en-US" b="0" i="1" smtClean="0">
                            <a:latin typeface="Cambria Math"/>
                          </a:rPr>
                          <m:t>𝑂</m:t>
                        </m:r>
                      </m:e>
                    </m:acc>
                  </m:oMath>
                </a14:m>
                <a:endParaRPr lang="ru-RU" dirty="0"/>
              </a:p>
            </p:txBody>
          </p:sp>
        </mc:Choice>
        <mc:Fallback xmlns="">
          <p:sp>
            <p:nvSpPr>
              <p:cNvPr id="5" name="TextBox 4"/>
              <p:cNvSpPr txBox="1">
                <a:spLocks noRot="1" noChangeAspect="1" noMove="1" noResize="1" noEditPoints="1" noAdjustHandles="1" noChangeArrowheads="1" noChangeShapeType="1" noTextEdit="1"/>
              </p:cNvSpPr>
              <p:nvPr/>
            </p:nvSpPr>
            <p:spPr>
              <a:xfrm>
                <a:off x="344384" y="1185292"/>
                <a:ext cx="4120738" cy="681790"/>
              </a:xfrm>
              <a:prstGeom prst="rect">
                <a:avLst/>
              </a:prstGeom>
              <a:blipFill rotWithShape="1">
                <a:blip r:embed="rId4"/>
                <a:stretch>
                  <a:fillRect l="-1183" t="-446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1262" y="2066306"/>
                <a:ext cx="4132613" cy="369332"/>
              </a:xfrm>
              <a:prstGeom prst="rect">
                <a:avLst/>
              </a:prstGeom>
              <a:noFill/>
            </p:spPr>
            <p:txBody>
              <a:bodyPr wrap="square" rtlCol="0">
                <a:spAutoFit/>
              </a:bodyPr>
              <a:lstStyle/>
              <a:p>
                <a:r>
                  <a:rPr lang="en-US" dirty="0" smtClean="0"/>
                  <a:t>Ox: </a:t>
                </a:r>
                <a14:m>
                  <m:oMath xmlns:m="http://schemas.openxmlformats.org/officeDocument/2006/math">
                    <m:r>
                      <a:rPr lang="en-US" b="0" i="1" smtClean="0">
                        <a:latin typeface="Cambria Math"/>
                      </a:rPr>
                      <m:t>𝑚𝑔𝑐𝑜𝑠</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m:t>
                    </m:r>
                    <m:r>
                      <a:rPr lang="en-US" b="0" i="1" smtClean="0">
                        <a:latin typeface="Cambria Math"/>
                      </a:rPr>
                      <m:t>𝑚𝑔𝑐𝑜𝑠</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2</m:t>
                        </m:r>
                      </m:sub>
                    </m:sSub>
                  </m:oMath>
                </a14:m>
                <a:endParaRPr lang="ru-RU" dirty="0"/>
              </a:p>
            </p:txBody>
          </p:sp>
        </mc:Choice>
        <mc:Fallback xmlns="">
          <p:sp>
            <p:nvSpPr>
              <p:cNvPr id="6" name="TextBox 5"/>
              <p:cNvSpPr txBox="1">
                <a:spLocks noRot="1" noChangeAspect="1" noMove="1" noResize="1" noEditPoints="1" noAdjustHandles="1" noChangeArrowheads="1" noChangeShapeType="1" noTextEdit="1"/>
              </p:cNvSpPr>
              <p:nvPr/>
            </p:nvSpPr>
            <p:spPr>
              <a:xfrm>
                <a:off x="451262" y="2066306"/>
                <a:ext cx="4132613" cy="369332"/>
              </a:xfrm>
              <a:prstGeom prst="rect">
                <a:avLst/>
              </a:prstGeom>
              <a:blipFill rotWithShape="1">
                <a:blip r:embed="rId5"/>
                <a:stretch>
                  <a:fillRect l="-1180" t="-8197"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51262" y="2586853"/>
                <a:ext cx="3325090" cy="369332"/>
              </a:xfrm>
              <a:prstGeom prst="rect">
                <a:avLst/>
              </a:prstGeom>
              <a:noFill/>
            </p:spPr>
            <p:txBody>
              <a:bodyPr wrap="square" rtlCol="0">
                <a:spAutoFit/>
              </a:bodyPr>
              <a:lstStyle/>
              <a:p>
                <a:r>
                  <a:rPr lang="en-US" dirty="0" smtClean="0"/>
                  <a:t>Oy: </a:t>
                </a:r>
                <a14:m>
                  <m:oMath xmlns:m="http://schemas.openxmlformats.org/officeDocument/2006/math">
                    <m:r>
                      <a:rPr lang="en-US" b="0" i="1" smtClean="0">
                        <a:latin typeface="Cambria Math"/>
                      </a:rPr>
                      <m:t>𝑚𝑔𝑐𝑜𝑠</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1</m:t>
                        </m:r>
                      </m:sub>
                    </m:sSub>
                    <m:r>
                      <a:rPr lang="en-US" b="0" i="1" smtClean="0">
                        <a:latin typeface="Cambria Math"/>
                      </a:rPr>
                      <m:t>+</m:t>
                    </m:r>
                    <m:r>
                      <a:rPr lang="en-US" b="0" i="1" smtClean="0">
                        <a:latin typeface="Cambria Math"/>
                      </a:rPr>
                      <m:t>𝑚𝑔𝑐𝑜𝑠</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2</m:t>
                        </m:r>
                      </m:sub>
                    </m:sSub>
                    <m:r>
                      <a:rPr lang="en-US" b="0" i="1" smtClean="0">
                        <a:latin typeface="Cambria Math"/>
                      </a:rPr>
                      <m:t>=</m:t>
                    </m:r>
                    <m:r>
                      <a:rPr lang="en-US" b="0" i="1" smtClean="0">
                        <a:latin typeface="Cambria Math"/>
                      </a:rPr>
                      <m:t>𝑚𝑔</m:t>
                    </m:r>
                  </m:oMath>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451262" y="2586853"/>
                <a:ext cx="3325090" cy="369332"/>
              </a:xfrm>
              <a:prstGeom prst="rect">
                <a:avLst/>
              </a:prstGeom>
              <a:blipFill rotWithShape="1">
                <a:blip r:embed="rId6"/>
                <a:stretch>
                  <a:fillRect l="-1468" t="-8197"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942607" y="2069579"/>
                <a:ext cx="1603169"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ru-RU" i="1" smtClean="0">
                              <a:latin typeface="Cambria Math"/>
                              <a:ea typeface="Cambria Math"/>
                            </a:rPr>
                            <m:t>𝛼</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1</m:t>
                          </m:r>
                        </m:sub>
                      </m:sSub>
                      <m:r>
                        <a:rPr lang="en-US" b="0" i="1" smtClean="0">
                          <a:latin typeface="Cambria Math"/>
                        </a:rPr>
                        <m:t>=</m:t>
                      </m:r>
                      <m:sSup>
                        <m:sSupPr>
                          <m:ctrlPr>
                            <a:rPr lang="en-US" b="0" i="1" smtClean="0">
                              <a:latin typeface="Cambria Math"/>
                            </a:rPr>
                          </m:ctrlPr>
                        </m:sSupPr>
                        <m:e>
                          <m:r>
                            <a:rPr lang="en-US" b="0" i="1" smtClean="0">
                              <a:latin typeface="Cambria Math"/>
                            </a:rPr>
                            <m:t>90</m:t>
                          </m:r>
                        </m:e>
                        <m:sup>
                          <m:r>
                            <a:rPr lang="en-US" b="0" i="1" smtClean="0">
                              <a:latin typeface="Cambria Math"/>
                              <a:ea typeface="Cambria Math"/>
                            </a:rPr>
                            <m:t>°</m:t>
                          </m:r>
                        </m:sup>
                      </m:sSup>
                    </m:oMath>
                  </m:oMathPara>
                </a14:m>
                <a:endParaRPr lang="ru-RU" dirty="0"/>
              </a:p>
            </p:txBody>
          </p:sp>
        </mc:Choice>
        <mc:Fallback xmlns="">
          <p:sp>
            <p:nvSpPr>
              <p:cNvPr id="8" name="TextBox 7"/>
              <p:cNvSpPr txBox="1">
                <a:spLocks noRot="1" noChangeAspect="1" noMove="1" noResize="1" noEditPoints="1" noAdjustHandles="1" noChangeArrowheads="1" noChangeShapeType="1" noTextEdit="1"/>
              </p:cNvSpPr>
              <p:nvPr/>
            </p:nvSpPr>
            <p:spPr>
              <a:xfrm>
                <a:off x="3942607" y="2069579"/>
                <a:ext cx="1603169" cy="375552"/>
              </a:xfrm>
              <a:prstGeom prst="rect">
                <a:avLst/>
              </a:prstGeom>
              <a:blipFill rotWithShape="1">
                <a:blip r:embed="rId7"/>
                <a:stretch>
                  <a:fillRect b="-112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942608" y="2596335"/>
                <a:ext cx="1603169" cy="3755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ru-RU" i="1" smtClean="0">
                              <a:latin typeface="Cambria Math"/>
                              <a:ea typeface="Cambria Math"/>
                            </a:rPr>
                            <m:t>𝛼</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𝛽</m:t>
                          </m:r>
                        </m:e>
                        <m:sub>
                          <m:r>
                            <a:rPr lang="en-US" b="0" i="1" smtClean="0">
                              <a:latin typeface="Cambria Math"/>
                            </a:rPr>
                            <m:t>2</m:t>
                          </m:r>
                        </m:sub>
                      </m:sSub>
                      <m:r>
                        <a:rPr lang="en-US" b="0" i="1" smtClean="0">
                          <a:latin typeface="Cambria Math"/>
                        </a:rPr>
                        <m:t>=</m:t>
                      </m:r>
                      <m:sSup>
                        <m:sSupPr>
                          <m:ctrlPr>
                            <a:rPr lang="en-US" b="0" i="1" smtClean="0">
                              <a:latin typeface="Cambria Math"/>
                            </a:rPr>
                          </m:ctrlPr>
                        </m:sSupPr>
                        <m:e>
                          <m:r>
                            <a:rPr lang="en-US" b="0" i="1" smtClean="0">
                              <a:latin typeface="Cambria Math"/>
                            </a:rPr>
                            <m:t>90</m:t>
                          </m:r>
                        </m:e>
                        <m:sup>
                          <m:r>
                            <a:rPr lang="en-US" b="0" i="1" smtClean="0">
                              <a:latin typeface="Cambria Math"/>
                              <a:ea typeface="Cambria Math"/>
                            </a:rPr>
                            <m:t>°</m:t>
                          </m:r>
                        </m:sup>
                      </m:sSup>
                    </m:oMath>
                  </m:oMathPara>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3942608" y="2596335"/>
                <a:ext cx="1603169" cy="375552"/>
              </a:xfrm>
              <a:prstGeom prst="rect">
                <a:avLst/>
              </a:prstGeom>
              <a:blipFill rotWithShape="1">
                <a:blip r:embed="rId8"/>
                <a:stretch>
                  <a:fillRect b="-112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51262" y="3216233"/>
                <a:ext cx="4132613" cy="488852"/>
              </a:xfrm>
              <a:prstGeom prst="rect">
                <a:avLst/>
              </a:prstGeom>
              <a:noFill/>
            </p:spPr>
            <p:txBody>
              <a:bodyPr wrap="square" rtlCol="0">
                <a:spAutoFit/>
              </a:bodyPr>
              <a:lstStyle/>
              <a:p>
                <a14:m>
                  <m:oMath xmlns:m="http://schemas.openxmlformats.org/officeDocument/2006/math">
                    <m:r>
                      <a:rPr lang="en-US" b="0" i="1" smtClean="0">
                        <a:latin typeface="Cambria Math"/>
                      </a:rPr>
                      <m:t>𝑐𝑜𝑠</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m:t>
                    </m:r>
                    <m:r>
                      <a:rPr lang="en-US" b="0" i="1" smtClean="0">
                        <a:latin typeface="Cambria Math"/>
                      </a:rPr>
                      <m:t>𝑐𝑜𝑠</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2</m:t>
                        </m:r>
                      </m:sub>
                    </m:sSub>
                    <m:groupChr>
                      <m:groupChrPr>
                        <m:chr m:val="⇒"/>
                        <m:vertJc m:val="bot"/>
                        <m:ctrlPr>
                          <a:rPr lang="en-US" b="0" i="1" smtClean="0">
                            <a:latin typeface="Cambria Math"/>
                          </a:rPr>
                        </m:ctrlPr>
                      </m:groupChrPr>
                      <m:e/>
                    </m:groupCh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2</m:t>
                        </m:r>
                      </m:sub>
                    </m:sSub>
                  </m:oMath>
                </a14:m>
                <a:r>
                  <a:rPr lang="en-US" dirty="0" smtClean="0"/>
                  <a:t> </a:t>
                </a:r>
                <a:endParaRPr lang="ru-RU" dirty="0"/>
              </a:p>
            </p:txBody>
          </p:sp>
        </mc:Choice>
        <mc:Fallback xmlns="">
          <p:sp>
            <p:nvSpPr>
              <p:cNvPr id="12" name="TextBox 11"/>
              <p:cNvSpPr txBox="1">
                <a:spLocks noRot="1" noChangeAspect="1" noMove="1" noResize="1" noEditPoints="1" noAdjustHandles="1" noChangeArrowheads="1" noChangeShapeType="1" noTextEdit="1"/>
              </p:cNvSpPr>
              <p:nvPr/>
            </p:nvSpPr>
            <p:spPr>
              <a:xfrm>
                <a:off x="451262" y="3216233"/>
                <a:ext cx="4132613" cy="48885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1260" y="3903035"/>
                <a:ext cx="5308271" cy="375552"/>
              </a:xfrm>
              <a:prstGeom prst="rect">
                <a:avLst/>
              </a:prstGeom>
              <a:noFill/>
            </p:spPr>
            <p:txBody>
              <a:bodyPr wrap="square" rtlCol="0">
                <a:spAutoFit/>
              </a:bodyPr>
              <a:lstStyle/>
              <a:p>
                <a14:m>
                  <m:oMath xmlns:m="http://schemas.openxmlformats.org/officeDocument/2006/math">
                    <m:r>
                      <m:rPr>
                        <m:sty m:val="p"/>
                      </m:rPr>
                      <a:rPr lang="en-US" b="0" i="0" smtClean="0">
                        <a:latin typeface="Cambria Math"/>
                      </a:rPr>
                      <m:t>cos</m:t>
                    </m:r>
                    <m:r>
                      <a:rPr lang="en-US" b="0" i="1" smtClean="0">
                        <a:latin typeface="Cambria Math"/>
                      </a:rPr>
                      <m:t>⁡(</m:t>
                    </m:r>
                    <m:sSup>
                      <m:sSupPr>
                        <m:ctrlPr>
                          <a:rPr lang="en-US" b="0" i="1" smtClean="0">
                            <a:latin typeface="Cambria Math"/>
                          </a:rPr>
                        </m:ctrlPr>
                      </m:sSupPr>
                      <m:e>
                        <m:r>
                          <a:rPr lang="en-US" b="0" i="1" smtClean="0">
                            <a:latin typeface="Cambria Math"/>
                          </a:rPr>
                          <m:t>90</m:t>
                        </m:r>
                      </m:e>
                      <m:sup>
                        <m:r>
                          <a:rPr lang="en-US" b="0" i="1" smtClean="0">
                            <a:latin typeface="Cambria Math"/>
                            <a:ea typeface="Cambria Math"/>
                          </a:rPr>
                          <m:t>°</m:t>
                        </m:r>
                      </m:sup>
                    </m:sSup>
                    <m:r>
                      <a:rPr lang="en-US" b="0" i="1" smtClean="0">
                        <a:latin typeface="Cambria Math"/>
                      </a:rPr>
                      <m:t>−</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m:t>
                    </m:r>
                    <m:r>
                      <a:rPr lang="en-US" b="0" i="1" smtClean="0">
                        <a:latin typeface="Cambria Math"/>
                      </a:rPr>
                      <m:t>𝑐𝑜𝑠</m:t>
                    </m:r>
                    <m:sSub>
                      <m:sSubPr>
                        <m:ctrlPr>
                          <a:rPr lang="en-US" b="0" i="1" smtClean="0">
                            <a:latin typeface="Cambria Math"/>
                          </a:rPr>
                        </m:ctrlPr>
                      </m:sSubPr>
                      <m:e>
                        <m:r>
                          <a:rPr lang="en-US" b="0" i="1" smtClean="0">
                            <a:latin typeface="Cambria Math"/>
                          </a:rPr>
                          <m:t>(</m:t>
                        </m:r>
                        <m:sSubSup>
                          <m:sSubSupPr>
                            <m:ctrlPr>
                              <a:rPr lang="en-US" b="0" i="1" smtClean="0">
                                <a:latin typeface="Cambria Math"/>
                              </a:rPr>
                            </m:ctrlPr>
                          </m:sSubSupPr>
                          <m:e>
                            <m:r>
                              <a:rPr lang="en-US" b="0" i="1" smtClean="0">
                                <a:latin typeface="Cambria Math"/>
                              </a:rPr>
                              <m:t>90</m:t>
                            </m:r>
                          </m:e>
                          <m:sub/>
                          <m:sup>
                            <m:r>
                              <a:rPr lang="en-US" b="0" i="1" smtClean="0">
                                <a:latin typeface="Cambria Math"/>
                                <a:ea typeface="Cambria Math"/>
                              </a:rPr>
                              <m:t>°</m:t>
                            </m:r>
                          </m:sup>
                        </m:sSubSup>
                        <m:r>
                          <a:rPr lang="en-US" b="0" i="1" smtClean="0">
                            <a:latin typeface="Cambria Math"/>
                          </a:rPr>
                          <m:t>−</m:t>
                        </m:r>
                        <m:r>
                          <a:rPr lang="en-US" b="0" i="1" smtClean="0">
                            <a:latin typeface="Cambria Math"/>
                            <a:ea typeface="Cambria Math"/>
                          </a:rPr>
                          <m:t>𝛼</m:t>
                        </m:r>
                      </m:e>
                      <m:sub>
                        <m:r>
                          <a:rPr lang="en-US" b="0" i="1" smtClean="0">
                            <a:latin typeface="Cambria Math"/>
                          </a:rPr>
                          <m:t>2</m:t>
                        </m:r>
                      </m:sub>
                    </m:sSub>
                    <m:r>
                      <a:rPr lang="en-US" b="0" i="1" smtClean="0">
                        <a:latin typeface="Cambria Math"/>
                      </a:rPr>
                      <m:t>)=</m:t>
                    </m:r>
                  </m:oMath>
                </a14:m>
                <a:r>
                  <a:rPr lang="en-US" dirty="0" smtClean="0"/>
                  <a:t>1</a:t>
                </a:r>
                <a:endParaRPr lang="ru-RU" dirty="0"/>
              </a:p>
            </p:txBody>
          </p:sp>
        </mc:Choice>
        <mc:Fallback xmlns="">
          <p:sp>
            <p:nvSpPr>
              <p:cNvPr id="13" name="TextBox 12"/>
              <p:cNvSpPr txBox="1">
                <a:spLocks noRot="1" noChangeAspect="1" noMove="1" noResize="1" noEditPoints="1" noAdjustHandles="1" noChangeArrowheads="1" noChangeShapeType="1" noTextEdit="1"/>
              </p:cNvSpPr>
              <p:nvPr/>
            </p:nvSpPr>
            <p:spPr>
              <a:xfrm>
                <a:off x="451260" y="3903035"/>
                <a:ext cx="5308271" cy="375552"/>
              </a:xfrm>
              <a:prstGeom prst="rect">
                <a:avLst/>
              </a:prstGeom>
              <a:blipFill rotWithShape="1">
                <a:blip r:embed="rId10"/>
                <a:stretch>
                  <a:fillRect t="-6452" b="-24194"/>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51262" y="4735262"/>
                <a:ext cx="4904510" cy="488852"/>
              </a:xfrm>
              <a:prstGeom prst="rect">
                <a:avLst/>
              </a:prstGeom>
              <a:noFill/>
            </p:spPr>
            <p:txBody>
              <a:bodyPr wrap="square" rtlCol="0">
                <a:spAutoFit/>
              </a:bodyPr>
              <a:lstStyle/>
              <a:p>
                <a14:m>
                  <m:oMath xmlns:m="http://schemas.openxmlformats.org/officeDocument/2006/math">
                    <m:r>
                      <a:rPr lang="en-US" b="0" i="1" smtClean="0">
                        <a:latin typeface="Cambria Math"/>
                      </a:rPr>
                      <m:t>𝑠𝑖𝑛</m:t>
                    </m:r>
                    <m:sSub>
                      <m:sSubPr>
                        <m:ctrlPr>
                          <a:rPr lang="en-US" b="0" i="1" smtClean="0">
                            <a:latin typeface="Cambria Math"/>
                          </a:rPr>
                        </m:ctrlPr>
                      </m:sSubPr>
                      <m:e>
                        <m:r>
                          <a:rPr lang="en-US" b="0" i="1" smtClean="0">
                            <a:latin typeface="Cambria Math"/>
                            <a:ea typeface="Cambria Math"/>
                          </a:rPr>
                          <m:t>𝛼</m:t>
                        </m:r>
                      </m:e>
                      <m:sub>
                        <m:r>
                          <a:rPr lang="en-US" b="0" i="1" smtClean="0">
                            <a:latin typeface="Cambria Math"/>
                          </a:rPr>
                          <m:t>1</m:t>
                        </m:r>
                      </m:sub>
                    </m:sSub>
                    <m:r>
                      <a:rPr lang="en-US" b="0" i="1" smtClean="0">
                        <a:latin typeface="Cambria Math"/>
                      </a:rPr>
                      <m:t>=0.5 </m:t>
                    </m:r>
                    <m:groupChr>
                      <m:groupChrPr>
                        <m:chr m:val="⇒"/>
                        <m:vertJc m:val="bot"/>
                        <m:ctrlPr>
                          <a:rPr lang="en-US" b="0" i="1" smtClean="0">
                            <a:latin typeface="Cambria Math"/>
                          </a:rPr>
                        </m:ctrlPr>
                      </m:groupChrPr>
                      <m:e/>
                    </m:groupChr>
                  </m:oMath>
                </a14:m>
                <a:r>
                  <a:rPr lang="en-US" dirty="0" smtClean="0"/>
                  <a:t> </a:t>
                </a:r>
                <a14:m>
                  <m:oMath xmlns:m="http://schemas.openxmlformats.org/officeDocument/2006/math">
                    <m:sSub>
                      <m:sSubPr>
                        <m:ctrlPr>
                          <a:rPr lang="en-US" i="1" dirty="0" smtClean="0">
                            <a:latin typeface="Cambria Math"/>
                          </a:rPr>
                        </m:ctrlPr>
                      </m:sSubPr>
                      <m:e>
                        <m:r>
                          <a:rPr lang="en-US" i="1" dirty="0" smtClean="0">
                            <a:latin typeface="Cambria Math"/>
                            <a:ea typeface="Cambria Math"/>
                          </a:rPr>
                          <m:t>𝛼</m:t>
                        </m:r>
                      </m:e>
                      <m:sub>
                        <m:r>
                          <a:rPr lang="en-US" b="0" i="1" dirty="0" smtClean="0">
                            <a:latin typeface="Cambria Math"/>
                          </a:rPr>
                          <m:t>1</m:t>
                        </m:r>
                      </m:sub>
                    </m:sSub>
                    <m:r>
                      <a:rPr lang="en-US" b="0" i="1" dirty="0" smtClean="0">
                        <a:latin typeface="Cambria Math"/>
                      </a:rPr>
                      <m:t>=</m:t>
                    </m:r>
                    <m:sSub>
                      <m:sSubPr>
                        <m:ctrlPr>
                          <a:rPr lang="en-US" i="1" dirty="0">
                            <a:latin typeface="Cambria Math"/>
                          </a:rPr>
                        </m:ctrlPr>
                      </m:sSubPr>
                      <m:e>
                        <m:r>
                          <a:rPr lang="en-US" i="1" dirty="0">
                            <a:latin typeface="Cambria Math"/>
                            <a:ea typeface="Cambria Math"/>
                          </a:rPr>
                          <m:t>𝛼</m:t>
                        </m:r>
                      </m:e>
                      <m:sub>
                        <m:r>
                          <a:rPr lang="en-US" b="0" i="1" dirty="0" smtClean="0">
                            <a:latin typeface="Cambria Math"/>
                            <a:ea typeface="Cambria Math"/>
                          </a:rPr>
                          <m:t>2</m:t>
                        </m:r>
                      </m:sub>
                    </m:sSub>
                    <m:r>
                      <a:rPr lang="en-US" b="0" i="1" dirty="0" smtClean="0">
                        <a:latin typeface="Cambria Math"/>
                      </a:rPr>
                      <m:t>=</m:t>
                    </m:r>
                    <m:sSup>
                      <m:sSupPr>
                        <m:ctrlPr>
                          <a:rPr lang="en-US" b="0" i="1" dirty="0" smtClean="0">
                            <a:latin typeface="Cambria Math"/>
                          </a:rPr>
                        </m:ctrlPr>
                      </m:sSupPr>
                      <m:e>
                        <m:r>
                          <a:rPr lang="en-US" b="0" i="1" dirty="0" smtClean="0">
                            <a:latin typeface="Cambria Math"/>
                          </a:rPr>
                          <m:t>30</m:t>
                        </m:r>
                      </m:e>
                      <m:sup>
                        <m:r>
                          <a:rPr lang="en-US" b="0" i="1" dirty="0" smtClean="0">
                            <a:latin typeface="Cambria Math"/>
                            <a:ea typeface="Cambria Math"/>
                          </a:rPr>
                          <m:t>°</m:t>
                        </m:r>
                      </m:sup>
                    </m:sSup>
                    <m:r>
                      <a:rPr lang="en-US" b="0" i="1" dirty="0" smtClean="0">
                        <a:latin typeface="Cambria Math"/>
                      </a:rPr>
                      <m:t> </m:t>
                    </m:r>
                    <m:groupChr>
                      <m:groupChrPr>
                        <m:chr m:val="⇒"/>
                        <m:vertJc m:val="bot"/>
                        <m:ctrlPr>
                          <a:rPr lang="en-US" b="0" i="1" dirty="0" smtClean="0">
                            <a:latin typeface="Cambria Math"/>
                          </a:rPr>
                        </m:ctrlPr>
                      </m:groupChrPr>
                      <m:e/>
                    </m:groupChr>
                  </m:oMath>
                </a14:m>
                <a:r>
                  <a:rPr lang="en-US" dirty="0" smtClean="0"/>
                  <a:t> </a:t>
                </a:r>
                <a14:m>
                  <m:oMath xmlns:m="http://schemas.openxmlformats.org/officeDocument/2006/math">
                    <m:sSub>
                      <m:sSubPr>
                        <m:ctrlPr>
                          <a:rPr lang="en-US" i="1" dirty="0">
                            <a:latin typeface="Cambria Math"/>
                          </a:rPr>
                        </m:ctrlPr>
                      </m:sSubPr>
                      <m:e>
                        <m:r>
                          <a:rPr lang="en-US" i="1" dirty="0" smtClean="0">
                            <a:latin typeface="Cambria Math"/>
                            <a:ea typeface="Cambria Math"/>
                          </a:rPr>
                          <m:t>𝛽</m:t>
                        </m:r>
                      </m:e>
                      <m:sub>
                        <m:r>
                          <a:rPr lang="en-US" i="1" dirty="0">
                            <a:latin typeface="Cambria Math"/>
                          </a:rPr>
                          <m:t>1</m:t>
                        </m:r>
                      </m:sub>
                    </m:sSub>
                    <m:r>
                      <a:rPr lang="en-US" i="1" dirty="0">
                        <a:latin typeface="Cambria Math"/>
                      </a:rPr>
                      <m:t>=</m:t>
                    </m:r>
                    <m:sSub>
                      <m:sSubPr>
                        <m:ctrlPr>
                          <a:rPr lang="en-US" i="1" dirty="0">
                            <a:latin typeface="Cambria Math"/>
                          </a:rPr>
                        </m:ctrlPr>
                      </m:sSubPr>
                      <m:e>
                        <m:r>
                          <a:rPr lang="en-US" i="1" dirty="0" smtClean="0">
                            <a:latin typeface="Cambria Math"/>
                            <a:ea typeface="Cambria Math"/>
                          </a:rPr>
                          <m:t>𝛽</m:t>
                        </m:r>
                      </m:e>
                      <m:sub>
                        <m:r>
                          <a:rPr lang="en-US" i="1" dirty="0">
                            <a:latin typeface="Cambria Math"/>
                            <a:ea typeface="Cambria Math"/>
                          </a:rPr>
                          <m:t>2</m:t>
                        </m:r>
                      </m:sub>
                    </m:sSub>
                    <m:r>
                      <a:rPr lang="en-US" i="1" dirty="0">
                        <a:latin typeface="Cambria Math"/>
                      </a:rPr>
                      <m:t>=</m:t>
                    </m:r>
                    <m:sSup>
                      <m:sSupPr>
                        <m:ctrlPr>
                          <a:rPr lang="en-US" i="1" dirty="0">
                            <a:latin typeface="Cambria Math"/>
                          </a:rPr>
                        </m:ctrlPr>
                      </m:sSupPr>
                      <m:e>
                        <m:r>
                          <a:rPr lang="en-US" b="0" i="1" dirty="0" smtClean="0">
                            <a:latin typeface="Cambria Math"/>
                          </a:rPr>
                          <m:t>6</m:t>
                        </m:r>
                        <m:r>
                          <a:rPr lang="en-US" i="1" dirty="0">
                            <a:latin typeface="Cambria Math"/>
                          </a:rPr>
                          <m:t>0</m:t>
                        </m:r>
                      </m:e>
                      <m:sup>
                        <m:r>
                          <a:rPr lang="en-US" i="1" dirty="0">
                            <a:latin typeface="Cambria Math"/>
                            <a:ea typeface="Cambria Math"/>
                          </a:rPr>
                          <m:t>°</m:t>
                        </m:r>
                      </m:sup>
                    </m:sSup>
                  </m:oMath>
                </a14:m>
                <a:endParaRPr lang="ru-RU" dirty="0"/>
              </a:p>
            </p:txBody>
          </p:sp>
        </mc:Choice>
        <mc:Fallback xmlns="">
          <p:sp>
            <p:nvSpPr>
              <p:cNvPr id="9" name="TextBox 8"/>
              <p:cNvSpPr txBox="1">
                <a:spLocks noRot="1" noChangeAspect="1" noMove="1" noResize="1" noEditPoints="1" noAdjustHandles="1" noChangeArrowheads="1" noChangeShapeType="1" noTextEdit="1"/>
              </p:cNvSpPr>
              <p:nvPr/>
            </p:nvSpPr>
            <p:spPr>
              <a:xfrm>
                <a:off x="451262" y="4735262"/>
                <a:ext cx="4904510" cy="488852"/>
              </a:xfrm>
              <a:prstGeom prst="rect">
                <a:avLst/>
              </a:prstGeom>
              <a:blipFill rotWithShape="1">
                <a:blip r:embed="rId11"/>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645885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5538" y="-23751"/>
            <a:ext cx="7876587" cy="1456267"/>
          </a:xfrm>
        </p:spPr>
        <p:txBody>
          <a:bodyPr>
            <a:normAutofit fontScale="90000"/>
          </a:bodyPr>
          <a:lstStyle/>
          <a:p>
            <a:pPr marL="285750" lvl="0" indent="-285750" algn="ctr">
              <a:spcBef>
                <a:spcPts val="0"/>
              </a:spcBef>
            </a:pPr>
            <a:r>
              <a:rPr lang="ru-RU" altLang="ru-RU" sz="3000" b="1" cap="none" dirty="0" smtClean="0">
                <a:ln>
                  <a:noFill/>
                </a:ln>
                <a:solidFill>
                  <a:prstClr val="white"/>
                </a:solidFill>
                <a:latin typeface="Arial" panose="020B0604020202020204" pitchFamily="34" charset="0"/>
                <a:ea typeface="+mn-ea"/>
                <a:cs typeface="Arial" panose="020B0604020202020204" pitchFamily="34" charset="0"/>
              </a:rPr>
              <a:t>Результат решения задачи 2</a:t>
            </a:r>
            <a:br>
              <a:rPr lang="ru-RU" altLang="ru-RU" sz="3000" b="1" cap="none" dirty="0" smtClean="0">
                <a:ln>
                  <a:noFill/>
                </a:ln>
                <a:solidFill>
                  <a:prstClr val="white"/>
                </a:solidFill>
                <a:latin typeface="Arial" panose="020B0604020202020204" pitchFamily="34" charset="0"/>
                <a:ea typeface="+mn-ea"/>
                <a:cs typeface="Arial" panose="020B0604020202020204" pitchFamily="34" charset="0"/>
              </a:rPr>
            </a:br>
            <a:r>
              <a:rPr lang="ru-RU" altLang="ru-RU" sz="3000" b="1" cap="none" dirty="0" smtClean="0">
                <a:ln>
                  <a:noFill/>
                </a:ln>
                <a:solidFill>
                  <a:prstClr val="white"/>
                </a:solidFill>
                <a:latin typeface="Arial" panose="020B0604020202020204" pitchFamily="34" charset="0"/>
                <a:ea typeface="+mn-ea"/>
                <a:cs typeface="Arial" panose="020B0604020202020204" pitchFamily="34" charset="0"/>
              </a:rPr>
              <a:t>(экспериментальная проверка барицентрического метода)</a:t>
            </a:r>
            <a:endParaRPr lang="ru-RU" altLang="ru-RU" sz="3000" b="1" cap="none" dirty="0">
              <a:ln>
                <a:noFill/>
              </a:ln>
              <a:solidFill>
                <a:prstClr val="white"/>
              </a:solidFill>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a:xfrm>
            <a:off x="299299" y="1158876"/>
            <a:ext cx="6451545" cy="5036973"/>
          </a:xfrm>
        </p:spPr>
        <p:txBody>
          <a:bodyPr/>
          <a:lstStyle/>
          <a:p>
            <a:pPr marL="0" indent="0">
              <a:buNone/>
            </a:pPr>
            <a:endParaRPr lang="ru-RU" dirty="0">
              <a:latin typeface="Arial" charset="0"/>
            </a:endParaRPr>
          </a:p>
          <a:p>
            <a:endParaRPr lang="ru-RU" dirty="0">
              <a:solidFill>
                <a:srgbClr val="797979"/>
              </a:solidFill>
              <a:latin typeface="Arial" charset="0"/>
            </a:endParaRPr>
          </a:p>
        </p:txBody>
      </p:sp>
      <p:pic>
        <p:nvPicPr>
          <p:cNvPr id="7170" name="Picture 2" descr="http://files.school-collection.edu.ru/dlrstore/086ef453-9c93-6467-1f0d-282d78a710fb/3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45" y="1734207"/>
            <a:ext cx="2411016"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73131" y="1536652"/>
            <a:ext cx="6709559" cy="3908762"/>
          </a:xfrm>
          <a:prstGeom prst="rect">
            <a:avLst/>
          </a:prstGeom>
        </p:spPr>
        <p:txBody>
          <a:bodyPr wrap="square">
            <a:spAutoFit/>
          </a:bodyPr>
          <a:lstStyle/>
          <a:p>
            <a:pPr lvl="0">
              <a:buClr>
                <a:prstClr val="white"/>
              </a:buClr>
              <a:buSzPct val="100000"/>
            </a:pPr>
            <a:r>
              <a:rPr lang="ru-RU" sz="2800" dirty="0" smtClean="0">
                <a:solidFill>
                  <a:prstClr val="white"/>
                </a:solidFill>
              </a:rPr>
              <a:t>Из курса геометрии известны следующие утверждения:  </a:t>
            </a:r>
            <a:endParaRPr lang="ru-RU" sz="2800" dirty="0">
              <a:solidFill>
                <a:prstClr val="white"/>
              </a:solidFill>
            </a:endParaRPr>
          </a:p>
          <a:p>
            <a:pPr lvl="0">
              <a:buClr>
                <a:prstClr val="white"/>
              </a:buClr>
              <a:buSzPct val="100000"/>
            </a:pPr>
            <a:r>
              <a:rPr lang="ru-RU" sz="2400" dirty="0" smtClean="0">
                <a:solidFill>
                  <a:prstClr val="white"/>
                </a:solidFill>
              </a:rPr>
              <a:t>Центром масс отрезка является </a:t>
            </a:r>
            <a:r>
              <a:rPr lang="ru-RU" sz="2400" dirty="0">
                <a:solidFill>
                  <a:prstClr val="white"/>
                </a:solidFill>
              </a:rPr>
              <a:t>его середина. </a:t>
            </a:r>
          </a:p>
          <a:p>
            <a:pPr lvl="0">
              <a:buClr>
                <a:prstClr val="white"/>
              </a:buClr>
              <a:buSzPct val="100000"/>
            </a:pPr>
            <a:r>
              <a:rPr lang="ru-RU" sz="2400" dirty="0" smtClean="0">
                <a:solidFill>
                  <a:prstClr val="white"/>
                </a:solidFill>
              </a:rPr>
              <a:t>Центром масс треугольника является </a:t>
            </a:r>
            <a:r>
              <a:rPr lang="ru-RU" sz="2400" dirty="0">
                <a:solidFill>
                  <a:prstClr val="white"/>
                </a:solidFill>
              </a:rPr>
              <a:t>точка пересечения </a:t>
            </a:r>
            <a:r>
              <a:rPr lang="ru-RU" sz="2400" dirty="0" smtClean="0">
                <a:solidFill>
                  <a:prstClr val="white"/>
                </a:solidFill>
              </a:rPr>
              <a:t>его медиан </a:t>
            </a:r>
            <a:r>
              <a:rPr lang="ru-RU" sz="2400" dirty="0">
                <a:solidFill>
                  <a:prstClr val="white"/>
                </a:solidFill>
              </a:rPr>
              <a:t>(</a:t>
            </a:r>
            <a:r>
              <a:rPr lang="ru-RU" sz="2400" dirty="0" err="1">
                <a:solidFill>
                  <a:prstClr val="white"/>
                </a:solidFill>
              </a:rPr>
              <a:t>центроид</a:t>
            </a:r>
            <a:r>
              <a:rPr lang="ru-RU" sz="2400" dirty="0">
                <a:solidFill>
                  <a:prstClr val="white"/>
                </a:solidFill>
              </a:rPr>
              <a:t>). </a:t>
            </a:r>
          </a:p>
          <a:p>
            <a:pPr lvl="0">
              <a:buClr>
                <a:prstClr val="white"/>
              </a:buClr>
              <a:buSzPct val="100000"/>
            </a:pPr>
            <a:r>
              <a:rPr lang="ru-RU" sz="2400" dirty="0" smtClean="0">
                <a:solidFill>
                  <a:prstClr val="white"/>
                </a:solidFill>
              </a:rPr>
              <a:t>Центром масс параллелограмма является </a:t>
            </a:r>
            <a:r>
              <a:rPr lang="ru-RU" sz="2400" dirty="0">
                <a:solidFill>
                  <a:prstClr val="white"/>
                </a:solidFill>
              </a:rPr>
              <a:t>точка пересечения диагоналей. </a:t>
            </a:r>
          </a:p>
          <a:p>
            <a:pPr lvl="0">
              <a:buClr>
                <a:prstClr val="white"/>
              </a:buClr>
              <a:buSzPct val="100000"/>
            </a:pPr>
            <a:endParaRPr lang="ru-RU" sz="2400" dirty="0">
              <a:solidFill>
                <a:prstClr val="white"/>
              </a:solidFill>
            </a:endParaRPr>
          </a:p>
          <a:p>
            <a:pPr lvl="0">
              <a:buClr>
                <a:prstClr val="white"/>
              </a:buClr>
              <a:buSzPct val="100000"/>
            </a:pPr>
            <a:r>
              <a:rPr lang="ru-RU" sz="2400" dirty="0" smtClean="0">
                <a:solidFill>
                  <a:prstClr val="white"/>
                </a:solidFill>
              </a:rPr>
              <a:t>Проверим, к таким же выводам приводят метод взвешивания и барицентрический метод или нет.</a:t>
            </a:r>
            <a:endParaRPr lang="ru-RU" sz="2400" dirty="0">
              <a:solidFill>
                <a:prstClr val="white"/>
              </a:solidFill>
            </a:endParaRPr>
          </a:p>
        </p:txBody>
      </p:sp>
    </p:spTree>
    <p:extLst>
      <p:ext uri="{BB962C8B-B14F-4D97-AF65-F5344CB8AC3E}">
        <p14:creationId xmlns:p14="http://schemas.microsoft.com/office/powerpoint/2010/main" val="216299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3638" y="142505"/>
            <a:ext cx="6594051" cy="1456267"/>
          </a:xfrm>
        </p:spPr>
        <p:txBody>
          <a:bodyPr/>
          <a:lstStyle/>
          <a:p>
            <a:pPr algn="ctr"/>
            <a:r>
              <a:rPr lang="ru-RU" i="1" dirty="0" smtClean="0">
                <a:solidFill>
                  <a:srgbClr val="FFFFFF"/>
                </a:solidFill>
                <a:latin typeface="Trebuchet MS" charset="0"/>
              </a:rPr>
              <a:t>Решение задач методом взвешивания </a:t>
            </a:r>
            <a:endParaRPr lang="ru-RU" dirty="0">
              <a:solidFill>
                <a:srgbClr val="FFFFFF"/>
              </a:solidFill>
            </a:endParaRPr>
          </a:p>
        </p:txBody>
      </p:sp>
      <p:sp>
        <p:nvSpPr>
          <p:cNvPr id="3" name="Объект 2"/>
          <p:cNvSpPr>
            <a:spLocks noGrp="1"/>
          </p:cNvSpPr>
          <p:nvPr>
            <p:ph idx="1"/>
          </p:nvPr>
        </p:nvSpPr>
        <p:spPr>
          <a:xfrm>
            <a:off x="372460" y="1428256"/>
            <a:ext cx="5660835" cy="4632325"/>
          </a:xfrm>
        </p:spPr>
        <p:txBody>
          <a:bodyPr>
            <a:normAutofit/>
          </a:bodyPr>
          <a:lstStyle/>
          <a:p>
            <a:pPr marL="0" lvl="0" indent="0">
              <a:spcAft>
                <a:spcPts val="0"/>
              </a:spcAft>
              <a:buClr>
                <a:prstClr val="white"/>
              </a:buClr>
              <a:buNone/>
            </a:pPr>
            <a:r>
              <a:rPr lang="ru" sz="2400" b="1" dirty="0" smtClean="0">
                <a:solidFill>
                  <a:prstClr val="white"/>
                </a:solidFill>
                <a:latin typeface="+mj-lt"/>
              </a:rPr>
              <a:t>Для </a:t>
            </a:r>
            <a:r>
              <a:rPr lang="ru" sz="2400" b="1" dirty="0">
                <a:solidFill>
                  <a:prstClr val="white"/>
                </a:solidFill>
                <a:latin typeface="+mj-lt"/>
              </a:rPr>
              <a:t>эксперимента нам потребуются: плотный картон, </a:t>
            </a:r>
          </a:p>
          <a:p>
            <a:pPr marL="0" lvl="0" indent="0">
              <a:spcAft>
                <a:spcPts val="0"/>
              </a:spcAft>
              <a:buClr>
                <a:prstClr val="white"/>
              </a:buClr>
              <a:buNone/>
            </a:pPr>
            <a:r>
              <a:rPr lang="ru" sz="2400" b="1" dirty="0">
                <a:solidFill>
                  <a:prstClr val="white"/>
                </a:solidFill>
                <a:latin typeface="+mj-lt"/>
              </a:rPr>
              <a:t>нитки, штатив, линейка, карандаш</a:t>
            </a:r>
            <a:r>
              <a:rPr lang="ru" sz="2400" b="1" dirty="0" smtClean="0">
                <a:solidFill>
                  <a:prstClr val="white"/>
                </a:solidFill>
                <a:latin typeface="+mj-lt"/>
              </a:rPr>
              <a:t>.</a:t>
            </a:r>
          </a:p>
          <a:p>
            <a:pPr marL="0" lvl="0" indent="0">
              <a:spcAft>
                <a:spcPts val="0"/>
              </a:spcAft>
              <a:buClr>
                <a:prstClr val="white"/>
              </a:buClr>
              <a:buNone/>
            </a:pPr>
            <a:endParaRPr lang="ru" sz="2400" b="1" dirty="0">
              <a:solidFill>
                <a:prstClr val="white"/>
              </a:solidFill>
              <a:latin typeface="+mj-lt"/>
            </a:endParaRPr>
          </a:p>
          <a:p>
            <a:pPr marL="0" lvl="0" indent="0">
              <a:buNone/>
            </a:pPr>
            <a:r>
              <a:rPr lang="ru-RU" sz="2400" b="1" dirty="0" smtClean="0">
                <a:latin typeface="+mj-lt"/>
              </a:rPr>
              <a:t>Ход эксперимента: фигура </a:t>
            </a:r>
            <a:r>
              <a:rPr lang="ru-RU" sz="2400" b="1" dirty="0">
                <a:latin typeface="+mj-lt"/>
              </a:rPr>
              <a:t>подвешивается на нитке за различные точки. Направление нитки на которой подвешена фигура,  будет давать направление силы тяжести. Точка пересечения этих направлений определяет центр тяжести фигуры. </a:t>
            </a:r>
          </a:p>
          <a:p>
            <a:pPr marL="0" indent="0">
              <a:buNone/>
            </a:pPr>
            <a:endParaRPr lang="ru-RU" dirty="0">
              <a:latin typeface="Trebuchet MS" charset="0"/>
            </a:endParaRPr>
          </a:p>
        </p:txBody>
      </p:sp>
      <p:pic>
        <p:nvPicPr>
          <p:cNvPr id="9220" name="Picture 4" descr="C:\Users\m.pavlova\Downloads\.ptmp110785\DSC01958.JPG"/>
          <p:cNvPicPr>
            <a:picLocks noChangeAspect="1" noChangeArrowheads="1"/>
          </p:cNvPicPr>
          <p:nvPr/>
        </p:nvPicPr>
        <p:blipFill rotWithShape="1">
          <a:blip r:embed="rId3">
            <a:extLst>
              <a:ext uri="{28A0092B-C50C-407E-A947-70E740481C1C}">
                <a14:useLocalDpi xmlns:a14="http://schemas.microsoft.com/office/drawing/2010/main" val="0"/>
              </a:ext>
            </a:extLst>
          </a:blip>
          <a:srcRect l="8373" t="27011" r="13862"/>
          <a:stretch/>
        </p:blipFill>
        <p:spPr bwMode="auto">
          <a:xfrm>
            <a:off x="6717419" y="3754647"/>
            <a:ext cx="1219064" cy="192339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m.pavlova\Downloads\.ptmp110785\DSC01961.JPG"/>
          <p:cNvPicPr>
            <a:picLocks noChangeAspect="1" noChangeArrowheads="1"/>
          </p:cNvPicPr>
          <p:nvPr/>
        </p:nvPicPr>
        <p:blipFill rotWithShape="1">
          <a:blip r:embed="rId4">
            <a:extLst>
              <a:ext uri="{28A0092B-C50C-407E-A947-70E740481C1C}">
                <a14:useLocalDpi xmlns:a14="http://schemas.microsoft.com/office/drawing/2010/main" val="0"/>
              </a:ext>
            </a:extLst>
          </a:blip>
          <a:srcRect l="7435" t="19426" r="4142" b="919"/>
          <a:stretch/>
        </p:blipFill>
        <p:spPr bwMode="auto">
          <a:xfrm>
            <a:off x="8174531" y="3742772"/>
            <a:ext cx="1299783" cy="192339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m.pavlova\Downloads\.ptmp110785\DSC01965.JPG"/>
          <p:cNvPicPr>
            <a:picLocks noChangeAspect="1" noChangeArrowheads="1"/>
          </p:cNvPicPr>
          <p:nvPr/>
        </p:nvPicPr>
        <p:blipFill rotWithShape="1">
          <a:blip r:embed="rId5">
            <a:extLst>
              <a:ext uri="{28A0092B-C50C-407E-A947-70E740481C1C}">
                <a14:useLocalDpi xmlns:a14="http://schemas.microsoft.com/office/drawing/2010/main" val="0"/>
              </a:ext>
            </a:extLst>
          </a:blip>
          <a:srcRect l="7927" t="13092"/>
          <a:stretch/>
        </p:blipFill>
        <p:spPr bwMode="auto">
          <a:xfrm>
            <a:off x="6717420" y="480846"/>
            <a:ext cx="1297815" cy="245942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Users\m.pavlova\Downloads\.ptmp110785\DSC01967.JPG"/>
          <p:cNvPicPr>
            <a:picLocks noChangeAspect="1" noChangeArrowheads="1"/>
          </p:cNvPicPr>
          <p:nvPr/>
        </p:nvPicPr>
        <p:blipFill rotWithShape="1">
          <a:blip r:embed="rId6">
            <a:extLst>
              <a:ext uri="{28A0092B-C50C-407E-A947-70E740481C1C}">
                <a14:useLocalDpi xmlns:a14="http://schemas.microsoft.com/office/drawing/2010/main" val="0"/>
              </a:ext>
            </a:extLst>
          </a:blip>
          <a:srcRect t="14634"/>
          <a:stretch/>
        </p:blipFill>
        <p:spPr bwMode="auto">
          <a:xfrm>
            <a:off x="8066138" y="1008990"/>
            <a:ext cx="1505696" cy="1931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45595" y="3034860"/>
            <a:ext cx="4001352" cy="646331"/>
          </a:xfrm>
          <a:prstGeom prst="rect">
            <a:avLst/>
          </a:prstGeom>
          <a:noFill/>
        </p:spPr>
        <p:txBody>
          <a:bodyPr wrap="none" rtlCol="0">
            <a:spAutoFit/>
          </a:bodyPr>
          <a:lstStyle/>
          <a:p>
            <a:r>
              <a:rPr lang="ru-RU" dirty="0" smtClean="0"/>
              <a:t>Для треугольника – точка пересечения</a:t>
            </a:r>
          </a:p>
          <a:p>
            <a:pPr algn="ctr"/>
            <a:r>
              <a:rPr lang="ru-RU" dirty="0" smtClean="0"/>
              <a:t> медиан</a:t>
            </a:r>
            <a:endParaRPr lang="ru-RU" dirty="0"/>
          </a:p>
        </p:txBody>
      </p:sp>
      <p:sp>
        <p:nvSpPr>
          <p:cNvPr id="9" name="TextBox 8"/>
          <p:cNvSpPr txBox="1"/>
          <p:nvPr/>
        </p:nvSpPr>
        <p:spPr>
          <a:xfrm>
            <a:off x="5805038" y="5737416"/>
            <a:ext cx="4522200" cy="646331"/>
          </a:xfrm>
          <a:prstGeom prst="rect">
            <a:avLst/>
          </a:prstGeom>
          <a:noFill/>
        </p:spPr>
        <p:txBody>
          <a:bodyPr wrap="none" rtlCol="0">
            <a:spAutoFit/>
          </a:bodyPr>
          <a:lstStyle/>
          <a:p>
            <a:pPr algn="ctr"/>
            <a:r>
              <a:rPr lang="ru-RU" dirty="0" smtClean="0"/>
              <a:t>Для параллелограмма – точка пересечения </a:t>
            </a:r>
          </a:p>
          <a:p>
            <a:pPr algn="ctr"/>
            <a:r>
              <a:rPr lang="ru-RU" dirty="0" smtClean="0"/>
              <a:t>диагоналей</a:t>
            </a:r>
            <a:endParaRPr lang="ru-RU" dirty="0"/>
          </a:p>
        </p:txBody>
      </p:sp>
    </p:spTree>
    <p:extLst>
      <p:ext uri="{BB962C8B-B14F-4D97-AF65-F5344CB8AC3E}">
        <p14:creationId xmlns:p14="http://schemas.microsoft.com/office/powerpoint/2010/main" val="1599469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0525" y="110837"/>
            <a:ext cx="8548390" cy="1456267"/>
          </a:xfrm>
        </p:spPr>
        <p:txBody>
          <a:bodyPr/>
          <a:lstStyle/>
          <a:p>
            <a:pPr algn="ctr"/>
            <a:r>
              <a:rPr lang="ru-RU" b="1" dirty="0" smtClean="0"/>
              <a:t>Доказательство с применением барицентрического метода</a:t>
            </a:r>
            <a:endParaRPr lang="ru-RU" b="1" dirty="0"/>
          </a:p>
        </p:txBody>
      </p:sp>
      <p:sp>
        <p:nvSpPr>
          <p:cNvPr id="3" name="Объект 2"/>
          <p:cNvSpPr>
            <a:spLocks noGrp="1"/>
          </p:cNvSpPr>
          <p:nvPr>
            <p:ph idx="1"/>
          </p:nvPr>
        </p:nvSpPr>
        <p:spPr>
          <a:xfrm>
            <a:off x="626147" y="1952063"/>
            <a:ext cx="8548390" cy="2489307"/>
          </a:xfrm>
        </p:spPr>
        <p:txBody>
          <a:bodyPr anchor="t">
            <a:normAutofit/>
          </a:bodyPr>
          <a:lstStyle/>
          <a:p>
            <a:r>
              <a:rPr lang="ru-RU" sz="2200" dirty="0" smtClean="0"/>
              <a:t>Допустим, что вся масса треугольника и параллелограмма сосредоточена в их вершинах и равномерно в них распределена, то есть </a:t>
            </a:r>
          </a:p>
          <a:p>
            <a:pPr>
              <a:buFontTx/>
              <a:buChar char="-"/>
            </a:pPr>
            <a:r>
              <a:rPr lang="ru-RU" sz="2200" dirty="0" smtClean="0"/>
              <a:t>треугольник АВС – система материальных точек (А</a:t>
            </a:r>
            <a:r>
              <a:rPr lang="en-US" sz="2200" dirty="0" smtClean="0"/>
              <a:t>;m), (</a:t>
            </a:r>
            <a:r>
              <a:rPr lang="en-US" sz="2200" dirty="0" err="1"/>
              <a:t>B</a:t>
            </a:r>
            <a:r>
              <a:rPr lang="en-US" sz="2200" dirty="0" err="1" smtClean="0"/>
              <a:t>;m</a:t>
            </a:r>
            <a:r>
              <a:rPr lang="en-US" sz="2200" dirty="0" smtClean="0"/>
              <a:t>); (</a:t>
            </a:r>
            <a:r>
              <a:rPr lang="en-US" sz="2200" dirty="0" err="1" smtClean="0"/>
              <a:t>C;m</a:t>
            </a:r>
            <a:r>
              <a:rPr lang="en-US" sz="2200" dirty="0" smtClean="0"/>
              <a:t>)</a:t>
            </a:r>
            <a:r>
              <a:rPr lang="ru-RU" sz="2200" dirty="0" smtClean="0"/>
              <a:t>;</a:t>
            </a:r>
          </a:p>
          <a:p>
            <a:pPr>
              <a:buFontTx/>
              <a:buChar char="-"/>
            </a:pPr>
            <a:r>
              <a:rPr lang="ru-RU" sz="2200" dirty="0" smtClean="0"/>
              <a:t>параллелограмм АВС</a:t>
            </a:r>
            <a:r>
              <a:rPr lang="en-US" sz="2200" dirty="0" smtClean="0"/>
              <a:t>D</a:t>
            </a:r>
            <a:r>
              <a:rPr lang="ru-RU" sz="2200" dirty="0" smtClean="0"/>
              <a:t> </a:t>
            </a:r>
            <a:r>
              <a:rPr lang="ru-RU" sz="2200" dirty="0"/>
              <a:t>- система материальных точек (А</a:t>
            </a:r>
            <a:r>
              <a:rPr lang="en-US" sz="2200" dirty="0"/>
              <a:t>;m), (</a:t>
            </a:r>
            <a:r>
              <a:rPr lang="en-US" sz="2200" dirty="0" err="1"/>
              <a:t>B;m</a:t>
            </a:r>
            <a:r>
              <a:rPr lang="en-US" sz="2200" dirty="0"/>
              <a:t>); (</a:t>
            </a:r>
            <a:r>
              <a:rPr lang="en-US" sz="2200" dirty="0" err="1"/>
              <a:t>C;m</a:t>
            </a:r>
            <a:r>
              <a:rPr lang="en-US" sz="2200" dirty="0"/>
              <a:t>)</a:t>
            </a:r>
            <a:r>
              <a:rPr lang="ru-RU" sz="2200" dirty="0" smtClean="0"/>
              <a:t>; (</a:t>
            </a:r>
            <a:r>
              <a:rPr lang="en-US" sz="2200" dirty="0" err="1" smtClean="0"/>
              <a:t>D;m</a:t>
            </a:r>
            <a:r>
              <a:rPr lang="en-US" sz="2200" dirty="0" smtClean="0"/>
              <a:t>)</a:t>
            </a:r>
            <a:r>
              <a:rPr lang="ru-RU" sz="2200" dirty="0" smtClean="0"/>
              <a:t>.</a:t>
            </a:r>
          </a:p>
          <a:p>
            <a:pPr marL="0" indent="0">
              <a:buNone/>
            </a:pPr>
            <a:endParaRPr lang="ru-RU" sz="2000" dirty="0"/>
          </a:p>
          <a:p>
            <a:pPr>
              <a:buFontTx/>
              <a:buChar char="-"/>
            </a:pPr>
            <a:endParaRPr lang="ru-RU"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46" t="4295" r="57833" b="52363"/>
          <a:stretch/>
        </p:blipFill>
        <p:spPr bwMode="auto">
          <a:xfrm>
            <a:off x="225631" y="4441370"/>
            <a:ext cx="2948574" cy="199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Прямоугольник 3"/>
              <p:cNvSpPr/>
              <p:nvPr/>
            </p:nvSpPr>
            <p:spPr>
              <a:xfrm>
                <a:off x="3260519" y="4768379"/>
                <a:ext cx="2712770"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i="1">
                          <a:latin typeface="Cambria Math"/>
                        </a:rPr>
                        <m:t>𝐴𝑀</m:t>
                      </m:r>
                      <m:r>
                        <a:rPr lang="en-US" i="1">
                          <a:latin typeface="Cambria Math"/>
                          <a:ea typeface="Cambria Math"/>
                        </a:rPr>
                        <m:t>∙</m:t>
                      </m:r>
                      <m:r>
                        <a:rPr lang="en-US" i="1">
                          <a:latin typeface="Cambria Math"/>
                          <a:ea typeface="Cambria Math"/>
                        </a:rPr>
                        <m:t>𝑚</m:t>
                      </m:r>
                      <m:r>
                        <a:rPr lang="en-US" i="1">
                          <a:latin typeface="Cambria Math"/>
                          <a:ea typeface="Cambria Math"/>
                        </a:rPr>
                        <m:t>=</m:t>
                      </m:r>
                      <m:sSub>
                        <m:sSubPr>
                          <m:ctrlPr>
                            <a:rPr lang="en-US" i="1">
                              <a:latin typeface="Cambria Math"/>
                              <a:ea typeface="Cambria Math"/>
                            </a:rPr>
                          </m:ctrlPr>
                        </m:sSubPr>
                        <m:e>
                          <m:r>
                            <a:rPr lang="en-US" i="1">
                              <a:latin typeface="Cambria Math"/>
                              <a:ea typeface="Cambria Math"/>
                            </a:rPr>
                            <m:t>𝐴</m:t>
                          </m:r>
                        </m:e>
                        <m:sub>
                          <m:r>
                            <a:rPr lang="en-US" i="1">
                              <a:latin typeface="Cambria Math"/>
                              <a:ea typeface="Cambria Math"/>
                            </a:rPr>
                            <m:t>1</m:t>
                          </m:r>
                        </m:sub>
                      </m:sSub>
                      <m:r>
                        <a:rPr lang="en-US" i="1">
                          <a:latin typeface="Cambria Math"/>
                          <a:ea typeface="Cambria Math"/>
                        </a:rPr>
                        <m:t>𝑀</m:t>
                      </m:r>
                      <m:r>
                        <a:rPr lang="en-US" i="1">
                          <a:latin typeface="Cambria Math"/>
                          <a:ea typeface="Cambria Math"/>
                        </a:rPr>
                        <m:t>∙2</m:t>
                      </m:r>
                      <m:r>
                        <a:rPr lang="en-US" i="1">
                          <a:latin typeface="Cambria Math"/>
                          <a:ea typeface="Cambria Math"/>
                        </a:rPr>
                        <m:t>𝑚</m:t>
                      </m:r>
                    </m:oMath>
                  </m:oMathPara>
                </a14:m>
                <a:endParaRPr lang="en-US" dirty="0"/>
              </a:p>
              <a:p>
                <a14:m>
                  <m:oMath xmlns:m="http://schemas.openxmlformats.org/officeDocument/2006/math">
                    <m:r>
                      <a:rPr lang="en-US" i="1">
                        <a:latin typeface="Cambria Math"/>
                      </a:rPr>
                      <m:t>𝐴𝑀</m:t>
                    </m:r>
                    <m:r>
                      <a:rPr lang="en-US" i="1">
                        <a:latin typeface="Cambria Math"/>
                      </a:rPr>
                      <m:t>:</m:t>
                    </m:r>
                    <m:sSub>
                      <m:sSubPr>
                        <m:ctrlPr>
                          <a:rPr lang="en-US" i="1">
                            <a:latin typeface="Cambria Math"/>
                            <a:ea typeface="Cambria Math"/>
                          </a:rPr>
                        </m:ctrlPr>
                      </m:sSubPr>
                      <m:e>
                        <m:r>
                          <a:rPr lang="en-US" i="1">
                            <a:latin typeface="Cambria Math"/>
                            <a:ea typeface="Cambria Math"/>
                          </a:rPr>
                          <m:t>𝐴</m:t>
                        </m:r>
                      </m:e>
                      <m:sub>
                        <m:r>
                          <a:rPr lang="en-US" i="1">
                            <a:latin typeface="Cambria Math"/>
                            <a:ea typeface="Cambria Math"/>
                          </a:rPr>
                          <m:t>1</m:t>
                        </m:r>
                      </m:sub>
                    </m:sSub>
                    <m:r>
                      <a:rPr lang="en-US" i="1">
                        <a:latin typeface="Cambria Math"/>
                        <a:ea typeface="Cambria Math"/>
                      </a:rPr>
                      <m:t>𝑀</m:t>
                    </m:r>
                  </m:oMath>
                </a14:m>
                <a:r>
                  <a:rPr lang="en-US" dirty="0"/>
                  <a:t>=2:1</a:t>
                </a: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3260519" y="4768379"/>
                <a:ext cx="2712770" cy="646331"/>
              </a:xfrm>
              <a:prstGeom prst="rect">
                <a:avLst/>
              </a:prstGeom>
              <a:blipFill rotWithShape="1">
                <a:blip r:embed="rId4"/>
                <a:stretch>
                  <a:fillRect b="-14151"/>
                </a:stretch>
              </a:blipFill>
            </p:spPr>
            <p:txBody>
              <a:bodyPr/>
              <a:lstStyle/>
              <a:p>
                <a:r>
                  <a:rPr lang="ru-RU">
                    <a:noFill/>
                  </a:rPr>
                  <a:t> </a:t>
                </a:r>
              </a:p>
            </p:txBody>
          </p:sp>
        </mc:Fallback>
      </mc:AlternateContent>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011" r="39155" b="52351"/>
          <a:stretch/>
        </p:blipFill>
        <p:spPr bwMode="auto">
          <a:xfrm>
            <a:off x="7015732" y="4441370"/>
            <a:ext cx="3127542" cy="184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4744191" y="5918215"/>
                <a:ext cx="20973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a:rPr>
                          </m:ctrlPr>
                        </m:dPr>
                        <m:e>
                          <m:r>
                            <a:rPr lang="en-US" b="0" i="1" smtClean="0">
                              <a:latin typeface="Cambria Math"/>
                            </a:rPr>
                            <m:t>𝑄</m:t>
                          </m:r>
                          <m:r>
                            <a:rPr lang="en-US" b="0" i="1" smtClean="0">
                              <a:latin typeface="Cambria Math"/>
                            </a:rPr>
                            <m:t>;2</m:t>
                          </m:r>
                          <m:r>
                            <a:rPr lang="en-US" b="0" i="1" smtClean="0">
                              <a:latin typeface="Cambria Math"/>
                            </a:rPr>
                            <m:t>𝑚</m:t>
                          </m:r>
                        </m:e>
                      </m:d>
                      <m:r>
                        <a:rPr lang="en-US" b="0" i="1" smtClean="0">
                          <a:latin typeface="Cambria Math"/>
                        </a:rPr>
                        <m:t>=(</m:t>
                      </m:r>
                      <m:r>
                        <a:rPr lang="en-US" b="0" i="1" smtClean="0">
                          <a:latin typeface="Cambria Math"/>
                        </a:rPr>
                        <m:t>𝑂</m:t>
                      </m:r>
                      <m:r>
                        <a:rPr lang="en-US" b="0" i="1" smtClean="0">
                          <a:latin typeface="Cambria Math"/>
                        </a:rPr>
                        <m:t>;2</m:t>
                      </m:r>
                      <m:r>
                        <a:rPr lang="en-US" b="0" i="1" smtClean="0">
                          <a:latin typeface="Cambria Math"/>
                        </a:rPr>
                        <m:t>𝑚</m:t>
                      </m:r>
                      <m:r>
                        <a:rPr lang="en-US" b="0" i="1" smtClean="0">
                          <a:latin typeface="Cambria Math"/>
                        </a:rPr>
                        <m:t>)</m:t>
                      </m:r>
                    </m:oMath>
                  </m:oMathPara>
                </a14:m>
                <a:endParaRPr lang="ru-RU" dirty="0"/>
              </a:p>
            </p:txBody>
          </p:sp>
        </mc:Choice>
        <mc:Fallback xmlns="">
          <p:sp>
            <p:nvSpPr>
              <p:cNvPr id="5" name="TextBox 4"/>
              <p:cNvSpPr txBox="1">
                <a:spLocks noRot="1" noChangeAspect="1" noMove="1" noResize="1" noEditPoints="1" noAdjustHandles="1" noChangeArrowheads="1" noChangeShapeType="1" noTextEdit="1"/>
              </p:cNvSpPr>
              <p:nvPr/>
            </p:nvSpPr>
            <p:spPr>
              <a:xfrm>
                <a:off x="4744191" y="5918215"/>
                <a:ext cx="2097369" cy="369332"/>
              </a:xfrm>
              <a:prstGeom prst="rect">
                <a:avLst/>
              </a:prstGeom>
              <a:blipFill rotWithShape="1">
                <a:blip r:embed="rId6"/>
                <a:stretch>
                  <a:fillRect b="-13333"/>
                </a:stretch>
              </a:blipFill>
            </p:spPr>
            <p:txBody>
              <a:bodyPr/>
              <a:lstStyle/>
              <a:p>
                <a:r>
                  <a:rPr lang="ru-RU">
                    <a:noFill/>
                  </a:rPr>
                  <a:t> </a:t>
                </a:r>
              </a:p>
            </p:txBody>
          </p:sp>
        </mc:Fallback>
      </mc:AlternateContent>
    </p:spTree>
    <p:extLst>
      <p:ext uri="{BB962C8B-B14F-4D97-AF65-F5344CB8AC3E}">
        <p14:creationId xmlns:p14="http://schemas.microsoft.com/office/powerpoint/2010/main" val="2184027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 «метод взвешивания»</a:t>
            </a:r>
            <a:endParaRPr lang="ru-RU" dirty="0"/>
          </a:p>
        </p:txBody>
      </p:sp>
      <p:sp>
        <p:nvSpPr>
          <p:cNvPr id="3" name="Объект 2"/>
          <p:cNvSpPr>
            <a:spLocks noGrp="1"/>
          </p:cNvSpPr>
          <p:nvPr>
            <p:ph idx="1"/>
          </p:nvPr>
        </p:nvSpPr>
        <p:spPr>
          <a:xfrm>
            <a:off x="591947" y="2063239"/>
            <a:ext cx="8548390" cy="3649133"/>
          </a:xfrm>
        </p:spPr>
        <p:txBody>
          <a:bodyPr>
            <a:normAutofit/>
          </a:bodyPr>
          <a:lstStyle/>
          <a:p>
            <a:r>
              <a:rPr lang="ru-RU" sz="3600" dirty="0" smtClean="0"/>
              <a:t>Под методом взвешивания в рамках работы мы понимаем экспериментальный метод взвешивания моделей геометрических фигур.</a:t>
            </a:r>
          </a:p>
          <a:p>
            <a:pPr marL="0" indent="0">
              <a:buNone/>
            </a:pPr>
            <a:endParaRPr lang="ru-RU" dirty="0"/>
          </a:p>
        </p:txBody>
      </p:sp>
    </p:spTree>
    <p:extLst>
      <p:ext uri="{BB962C8B-B14F-4D97-AF65-F5344CB8AC3E}">
        <p14:creationId xmlns:p14="http://schemas.microsoft.com/office/powerpoint/2010/main" val="3935210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5" y="1"/>
            <a:ext cx="8548390" cy="1456267"/>
          </a:xfrm>
        </p:spPr>
        <p:txBody>
          <a:bodyPr/>
          <a:lstStyle/>
          <a:p>
            <a:pPr algn="ctr"/>
            <a:r>
              <a:rPr lang="ru-RU" i="1" dirty="0" smtClean="0">
                <a:solidFill>
                  <a:srgbClr val="FFFFFF"/>
                </a:solidFill>
                <a:latin typeface="Trebuchet MS" charset="0"/>
              </a:rPr>
              <a:t>Метод взвешивания</a:t>
            </a:r>
            <a:endParaRPr lang="ru-RU" dirty="0">
              <a:solidFill>
                <a:srgbClr val="FFFFFF"/>
              </a:solidFill>
            </a:endParaRPr>
          </a:p>
        </p:txBody>
      </p:sp>
      <p:pic>
        <p:nvPicPr>
          <p:cNvPr id="9218" name="Picture 2" descr="C:\Users\m.pavlova\Downloads\.ptmp110785\DSC01954.JPG"/>
          <p:cNvPicPr>
            <a:picLocks noChangeAspect="1" noChangeArrowheads="1"/>
          </p:cNvPicPr>
          <p:nvPr/>
        </p:nvPicPr>
        <p:blipFill rotWithShape="1">
          <a:blip r:embed="rId3">
            <a:extLst>
              <a:ext uri="{28A0092B-C50C-407E-A947-70E740481C1C}">
                <a14:useLocalDpi xmlns:a14="http://schemas.microsoft.com/office/drawing/2010/main" val="0"/>
              </a:ext>
            </a:extLst>
          </a:blip>
          <a:srcRect l="9031" t="10919" r="16415" b="458"/>
          <a:stretch/>
        </p:blipFill>
        <p:spPr bwMode="auto">
          <a:xfrm>
            <a:off x="5651195" y="1194818"/>
            <a:ext cx="839795" cy="232541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pavlova\Downloads\.ptmp110785\DSC01955.JPG"/>
          <p:cNvPicPr>
            <a:picLocks noChangeAspect="1" noChangeArrowheads="1"/>
          </p:cNvPicPr>
          <p:nvPr/>
        </p:nvPicPr>
        <p:blipFill rotWithShape="1">
          <a:blip r:embed="rId4">
            <a:extLst>
              <a:ext uri="{28A0092B-C50C-407E-A947-70E740481C1C}">
                <a14:useLocalDpi xmlns:a14="http://schemas.microsoft.com/office/drawing/2010/main" val="0"/>
              </a:ext>
            </a:extLst>
          </a:blip>
          <a:srcRect l="4552" t="14253" r="9397" b="10231"/>
          <a:stretch/>
        </p:blipFill>
        <p:spPr bwMode="auto">
          <a:xfrm>
            <a:off x="6627156" y="1270555"/>
            <a:ext cx="1493810" cy="2207172"/>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C:\Users\m.pavlova\Downloads\.ptmp110785\DSC019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590" y="4116110"/>
            <a:ext cx="1589239" cy="189186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Users\m.pavlova\Downloads\.ptmp110785\DSC01987.JPG"/>
          <p:cNvPicPr>
            <a:picLocks noChangeAspect="1" noChangeArrowheads="1"/>
          </p:cNvPicPr>
          <p:nvPr/>
        </p:nvPicPr>
        <p:blipFill rotWithShape="1">
          <a:blip r:embed="rId6">
            <a:extLst>
              <a:ext uri="{28A0092B-C50C-407E-A947-70E740481C1C}">
                <a14:useLocalDpi xmlns:a14="http://schemas.microsoft.com/office/drawing/2010/main" val="0"/>
              </a:ext>
            </a:extLst>
          </a:blip>
          <a:srcRect l="6267" t="39279" b="-1"/>
          <a:stretch/>
        </p:blipFill>
        <p:spPr bwMode="auto">
          <a:xfrm>
            <a:off x="5264972" y="4148856"/>
            <a:ext cx="1612242" cy="185911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990" y="3922436"/>
            <a:ext cx="1487015" cy="208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843" y="3980792"/>
            <a:ext cx="1633012" cy="202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2854" y="6145189"/>
            <a:ext cx="3738075" cy="369332"/>
          </a:xfrm>
          <a:prstGeom prst="rect">
            <a:avLst/>
          </a:prstGeom>
          <a:noFill/>
        </p:spPr>
        <p:txBody>
          <a:bodyPr wrap="none" rtlCol="0">
            <a:spAutoFit/>
          </a:bodyPr>
          <a:lstStyle/>
          <a:p>
            <a:r>
              <a:rPr lang="ru-RU" dirty="0" smtClean="0"/>
              <a:t>Для произвольного многоугольника</a:t>
            </a:r>
            <a:endParaRPr lang="ru-RU" dirty="0"/>
          </a:p>
        </p:txBody>
      </p:sp>
      <p:sp>
        <p:nvSpPr>
          <p:cNvPr id="5" name="TextBox 4"/>
          <p:cNvSpPr txBox="1"/>
          <p:nvPr/>
        </p:nvSpPr>
        <p:spPr>
          <a:xfrm>
            <a:off x="5205794" y="6145189"/>
            <a:ext cx="3525965" cy="369332"/>
          </a:xfrm>
          <a:prstGeom prst="rect">
            <a:avLst/>
          </a:prstGeom>
          <a:noFill/>
        </p:spPr>
        <p:txBody>
          <a:bodyPr wrap="none" rtlCol="0">
            <a:spAutoFit/>
          </a:bodyPr>
          <a:lstStyle/>
          <a:p>
            <a:r>
              <a:rPr lang="ru-RU" dirty="0" smtClean="0"/>
              <a:t>Для невыпуклого многоугольника</a:t>
            </a:r>
            <a:endParaRPr lang="ru-RU" dirty="0"/>
          </a:p>
        </p:txBody>
      </p:sp>
      <p:sp>
        <p:nvSpPr>
          <p:cNvPr id="6" name="TextBox 5"/>
          <p:cNvSpPr txBox="1"/>
          <p:nvPr/>
        </p:nvSpPr>
        <p:spPr>
          <a:xfrm>
            <a:off x="5571916" y="3520230"/>
            <a:ext cx="2806089" cy="369332"/>
          </a:xfrm>
          <a:prstGeom prst="rect">
            <a:avLst/>
          </a:prstGeom>
          <a:noFill/>
        </p:spPr>
        <p:txBody>
          <a:bodyPr wrap="none" rtlCol="0">
            <a:spAutoFit/>
          </a:bodyPr>
          <a:lstStyle/>
          <a:p>
            <a:r>
              <a:rPr lang="ru-RU" dirty="0" smtClean="0"/>
              <a:t>Для произвольной фигуры</a:t>
            </a:r>
            <a:endParaRPr lang="ru-RU" dirty="0"/>
          </a:p>
        </p:txBody>
      </p:sp>
      <p:pic>
        <p:nvPicPr>
          <p:cNvPr id="10244" name="Picture 4"/>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992854" y="1194817"/>
            <a:ext cx="1280843" cy="18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843" y="1212666"/>
            <a:ext cx="1577001" cy="175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8990" y="3017814"/>
            <a:ext cx="33955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9747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2113" y="1"/>
            <a:ext cx="8548390" cy="1213945"/>
          </a:xfrm>
        </p:spPr>
        <p:txBody>
          <a:bodyPr/>
          <a:lstStyle/>
          <a:p>
            <a:r>
              <a:rPr lang="ru-RU" dirty="0" smtClean="0"/>
              <a:t>Результат решения задачи 3</a:t>
            </a:r>
            <a:endParaRPr lang="ru-RU" dirty="0"/>
          </a:p>
        </p:txBody>
      </p:sp>
      <p:pic>
        <p:nvPicPr>
          <p:cNvPr id="4" name="Объект 3"/>
          <p:cNvPicPr>
            <a:picLocks noGrp="1" noChangeAspect="1"/>
          </p:cNvPicPr>
          <p:nvPr>
            <p:ph idx="1"/>
          </p:nvPr>
        </p:nvPicPr>
        <p:blipFill>
          <a:blip r:embed="rId3"/>
          <a:stretch>
            <a:fillRect/>
          </a:stretch>
        </p:blipFill>
        <p:spPr>
          <a:xfrm>
            <a:off x="7175459" y="311072"/>
            <a:ext cx="2712296" cy="1937461"/>
          </a:xfrm>
        </p:spPr>
      </p:pic>
      <p:sp>
        <p:nvSpPr>
          <p:cNvPr id="5" name="TextBox 4"/>
          <p:cNvSpPr txBox="1"/>
          <p:nvPr/>
        </p:nvSpPr>
        <p:spPr>
          <a:xfrm>
            <a:off x="415015" y="955512"/>
            <a:ext cx="6089739" cy="6155531"/>
          </a:xfrm>
          <a:prstGeom prst="rect">
            <a:avLst/>
          </a:prstGeom>
        </p:spPr>
        <p:txBody>
          <a:bodyPr wrap="square" rtlCol="0">
            <a:spAutoFit/>
          </a:bodyPr>
          <a:lstStyle/>
          <a:p>
            <a:pPr algn="just"/>
            <a:r>
              <a:rPr lang="ru-RU" sz="2000" b="1" dirty="0" smtClean="0">
                <a:cs typeface="Times New Roman"/>
              </a:rPr>
              <a:t>Задача </a:t>
            </a:r>
            <a:r>
              <a:rPr lang="ru-RU" sz="2000" b="1" dirty="0"/>
              <a:t>«Где построить аэропорт</a:t>
            </a:r>
            <a:r>
              <a:rPr lang="ru-RU" sz="2000" b="1" dirty="0" smtClean="0"/>
              <a:t>?»</a:t>
            </a:r>
            <a:endParaRPr lang="ru-RU" sz="2000" b="1" dirty="0" smtClean="0">
              <a:cs typeface="Times New Roman"/>
            </a:endParaRPr>
          </a:p>
          <a:p>
            <a:pPr algn="just"/>
            <a:r>
              <a:rPr lang="ru-RU" dirty="0" smtClean="0"/>
              <a:t>Мэры  </a:t>
            </a:r>
            <a:r>
              <a:rPr lang="ru-RU" dirty="0"/>
              <a:t>четырех городов подписали соглашение о строительстве общего аэропорта, так, чтобы он удовлетворял потребности всех городов. Каково должно быть расположение аэропорта, так чтобы он мог обсуживать города наилучшим образом? Зависит ли выбор места строительства аэропорта от: а) взаимного расположения </a:t>
            </a:r>
            <a:r>
              <a:rPr lang="ru-RU" dirty="0" smtClean="0"/>
              <a:t>городов </a:t>
            </a:r>
            <a:r>
              <a:rPr lang="en-US" b="1" dirty="0" smtClean="0">
                <a:cs typeface="Times New Roman"/>
              </a:rPr>
              <a:t>[</a:t>
            </a:r>
            <a:r>
              <a:rPr lang="ru-RU" b="1" dirty="0">
                <a:cs typeface="Times New Roman"/>
              </a:rPr>
              <a:t>4</a:t>
            </a:r>
            <a:r>
              <a:rPr lang="en-US" b="1" dirty="0" smtClean="0">
                <a:cs typeface="Times New Roman"/>
              </a:rPr>
              <a:t>]</a:t>
            </a:r>
            <a:r>
              <a:rPr lang="ru-RU" dirty="0" smtClean="0"/>
              <a:t>; </a:t>
            </a:r>
          </a:p>
          <a:p>
            <a:pPr algn="just"/>
            <a:r>
              <a:rPr lang="ru-RU" dirty="0" smtClean="0"/>
              <a:t>б</a:t>
            </a:r>
            <a:r>
              <a:rPr lang="ru-RU" dirty="0"/>
              <a:t>) от соотношения населения этих городов</a:t>
            </a:r>
            <a:r>
              <a:rPr lang="ru-RU" dirty="0" smtClean="0"/>
              <a:t>? </a:t>
            </a:r>
            <a:endParaRPr lang="ru-RU" dirty="0">
              <a:cs typeface="Times New Roman"/>
            </a:endParaRPr>
          </a:p>
          <a:p>
            <a:r>
              <a:rPr lang="ru-RU" b="1" dirty="0" smtClean="0">
                <a:cs typeface="Times New Roman"/>
              </a:rPr>
              <a:t>Экспериментируя с динамической моделью четырёхугольника, предполагаем:</a:t>
            </a:r>
            <a:endParaRPr lang="ru-RU" b="1" dirty="0">
              <a:cs typeface="Times New Roman"/>
            </a:endParaRPr>
          </a:p>
          <a:p>
            <a:pPr algn="just"/>
            <a:r>
              <a:rPr lang="ru-RU" dirty="0">
                <a:cs typeface="Times New Roman"/>
              </a:rPr>
              <a:t>а) В любом выпуклом четырехугольнике точка, суммарное расстояние от которой  до его вершин минимально – это точка пересечения его диагоналей. В невыпуклом четырехугольнике эта точка – вершина наибольшего угла. </a:t>
            </a:r>
          </a:p>
          <a:p>
            <a:pPr algn="just"/>
            <a:r>
              <a:rPr lang="ru-RU" dirty="0" smtClean="0">
                <a:cs typeface="Times New Roman"/>
              </a:rPr>
              <a:t>б)</a:t>
            </a:r>
            <a:r>
              <a:rPr lang="ru-RU" dirty="0">
                <a:cs typeface="Times New Roman"/>
              </a:rPr>
              <a:t> </a:t>
            </a:r>
            <a:r>
              <a:rPr lang="ru-RU" dirty="0" smtClean="0">
                <a:cs typeface="Times New Roman"/>
              </a:rPr>
              <a:t>Выбор </a:t>
            </a:r>
            <a:r>
              <a:rPr lang="ru-RU" dirty="0">
                <a:cs typeface="Times New Roman"/>
              </a:rPr>
              <a:t>места строительства аэропорта зависит от соотношения населения в этих городах. Определить его можно с помощью </a:t>
            </a:r>
            <a:r>
              <a:rPr lang="ru-RU" dirty="0" smtClean="0">
                <a:cs typeface="Times New Roman"/>
              </a:rPr>
              <a:t>нахождения центра </a:t>
            </a:r>
            <a:r>
              <a:rPr lang="ru-RU" dirty="0">
                <a:cs typeface="Times New Roman"/>
              </a:rPr>
              <a:t>масс </a:t>
            </a:r>
            <a:r>
              <a:rPr lang="ru-RU" dirty="0" smtClean="0">
                <a:cs typeface="Times New Roman"/>
              </a:rPr>
              <a:t>четырехугольника правилом рычага.</a:t>
            </a:r>
          </a:p>
          <a:p>
            <a:pPr algn="just"/>
            <a:endParaRPr lang="ru-RU" dirty="0">
              <a:cs typeface="Times New Roman"/>
            </a:endParaRPr>
          </a:p>
          <a:p>
            <a:pPr algn="just"/>
            <a:r>
              <a:rPr lang="ru-RU" dirty="0" smtClean="0">
                <a:cs typeface="Times New Roman"/>
              </a:rPr>
              <a:t> </a:t>
            </a:r>
            <a:endParaRPr lang="ru-RU" dirty="0">
              <a:cs typeface="Times New Roman"/>
            </a:endParaRPr>
          </a:p>
          <a:p>
            <a:pPr algn="just"/>
            <a:endParaRPr lang="ru-RU" sz="1400" dirty="0">
              <a:latin typeface="Times New Roman"/>
              <a:cs typeface="Times New Roman"/>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7967" y="2422738"/>
            <a:ext cx="2045942" cy="178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094" y="4376828"/>
            <a:ext cx="2045943" cy="17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301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0647" y="249382"/>
            <a:ext cx="8548390" cy="855023"/>
          </a:xfrm>
        </p:spPr>
        <p:txBody>
          <a:bodyPr>
            <a:normAutofit/>
          </a:bodyPr>
          <a:lstStyle/>
          <a:p>
            <a:pPr algn="ctr"/>
            <a:r>
              <a:rPr lang="ru-RU" dirty="0" smtClean="0"/>
              <a:t>Эксперимент</a:t>
            </a:r>
            <a:endParaRPr lang="ru-RU" dirty="0"/>
          </a:p>
        </p:txBody>
      </p:sp>
      <p:sp>
        <p:nvSpPr>
          <p:cNvPr id="3" name="Объект 2"/>
          <p:cNvSpPr>
            <a:spLocks noGrp="1"/>
          </p:cNvSpPr>
          <p:nvPr>
            <p:ph idx="1"/>
          </p:nvPr>
        </p:nvSpPr>
        <p:spPr>
          <a:xfrm>
            <a:off x="618552" y="1251315"/>
            <a:ext cx="9131928" cy="4976064"/>
          </a:xfrm>
        </p:spPr>
        <p:txBody>
          <a:bodyPr>
            <a:normAutofit lnSpcReduction="10000"/>
          </a:bodyPr>
          <a:lstStyle/>
          <a:p>
            <a:pPr marL="0" indent="0">
              <a:spcAft>
                <a:spcPts val="0"/>
              </a:spcAft>
              <a:buNone/>
            </a:pPr>
            <a:r>
              <a:rPr lang="ru-RU" dirty="0"/>
              <a:t>б</a:t>
            </a:r>
            <a:r>
              <a:rPr lang="ru-RU" dirty="0" smtClean="0"/>
              <a:t>) Для </a:t>
            </a:r>
            <a:r>
              <a:rPr lang="ru-RU" dirty="0"/>
              <a:t>эксперимента нам потребуется</a:t>
            </a:r>
            <a:r>
              <a:rPr lang="ru-RU" dirty="0" smtClean="0"/>
              <a:t>: </a:t>
            </a:r>
          </a:p>
          <a:p>
            <a:pPr marL="0" indent="0">
              <a:spcAft>
                <a:spcPts val="0"/>
              </a:spcAft>
              <a:buNone/>
            </a:pPr>
            <a:r>
              <a:rPr lang="ru-RU" dirty="0" smtClean="0"/>
              <a:t>1) </a:t>
            </a:r>
            <a:r>
              <a:rPr lang="ru-RU" dirty="0"/>
              <a:t>п</a:t>
            </a:r>
            <a:r>
              <a:rPr lang="ru-RU" dirty="0" smtClean="0"/>
              <a:t>лотный картон; 2) набор </a:t>
            </a:r>
            <a:r>
              <a:rPr lang="ru-RU" dirty="0"/>
              <a:t>гирь разной массы; </a:t>
            </a:r>
          </a:p>
          <a:p>
            <a:pPr marL="0" indent="0">
              <a:spcAft>
                <a:spcPts val="0"/>
              </a:spcAft>
              <a:buNone/>
            </a:pPr>
            <a:r>
              <a:rPr lang="ru-RU" dirty="0" smtClean="0"/>
              <a:t>3) </a:t>
            </a:r>
            <a:r>
              <a:rPr lang="ru-RU" dirty="0"/>
              <a:t>штатив для закрепления фигуры; </a:t>
            </a:r>
            <a:r>
              <a:rPr lang="ru-RU" dirty="0" smtClean="0"/>
              <a:t>4) </a:t>
            </a:r>
            <a:r>
              <a:rPr lang="ru-RU" dirty="0"/>
              <a:t>нить для подвеса гирь; </a:t>
            </a:r>
          </a:p>
          <a:p>
            <a:pPr marL="0" indent="0">
              <a:spcAft>
                <a:spcPts val="0"/>
              </a:spcAft>
              <a:buNone/>
            </a:pPr>
            <a:r>
              <a:rPr lang="ru-RU" dirty="0" smtClean="0"/>
              <a:t>5) </a:t>
            </a:r>
            <a:r>
              <a:rPr lang="ru-RU" dirty="0"/>
              <a:t>инструмент для того, чтобы проделать отверстия в вершинах четырехугольника</a:t>
            </a:r>
            <a:r>
              <a:rPr lang="ru-RU" dirty="0" smtClean="0"/>
              <a:t>.</a:t>
            </a:r>
          </a:p>
          <a:p>
            <a:pPr marL="0" indent="0">
              <a:spcAft>
                <a:spcPts val="0"/>
              </a:spcAft>
              <a:buNone/>
            </a:pPr>
            <a:endParaRPr lang="ru-RU" dirty="0"/>
          </a:p>
          <a:p>
            <a:pPr marL="0" indent="0">
              <a:buNone/>
            </a:pPr>
            <a:r>
              <a:rPr lang="ru-RU" dirty="0"/>
              <a:t>Ход эксперимента: </a:t>
            </a:r>
            <a:endParaRPr lang="ru-RU" dirty="0" smtClean="0"/>
          </a:p>
          <a:p>
            <a:pPr marL="0" indent="0">
              <a:buNone/>
            </a:pPr>
            <a:r>
              <a:rPr lang="ru-RU" dirty="0" smtClean="0"/>
              <a:t>Построить на плотном картоне произвольный выпуклый четырехугольник. Проделать в его вершинах отверстия. Продеть через них четыре нити и связать их. К свободным концам</a:t>
            </a:r>
            <a:r>
              <a:rPr lang="ru" dirty="0" smtClean="0"/>
              <a:t> будем привязывать грузики разной массы, например:</a:t>
            </a:r>
          </a:p>
          <a:p>
            <a:pPr marL="342900" indent="-342900">
              <a:spcAft>
                <a:spcPts val="0"/>
              </a:spcAft>
              <a:buAutoNum type="arabicParenR"/>
            </a:pPr>
            <a:r>
              <a:rPr lang="ru-RU" dirty="0" smtClean="0"/>
              <a:t>В</a:t>
            </a:r>
            <a:r>
              <a:rPr lang="ru" dirty="0" smtClean="0"/>
              <a:t> точку А гирьку 20 г, В – 10 г, С  - 10 г, Д – 20 г;</a:t>
            </a:r>
          </a:p>
          <a:p>
            <a:pPr marL="342900" indent="-342900">
              <a:spcAft>
                <a:spcPts val="0"/>
              </a:spcAft>
              <a:buAutoNum type="arabicParenR"/>
            </a:pPr>
            <a:r>
              <a:rPr lang="ru" dirty="0" smtClean="0"/>
              <a:t> А – 10, В – 10, С – 20, Д – 20;</a:t>
            </a:r>
          </a:p>
          <a:p>
            <a:pPr marL="342900" indent="-342900">
              <a:spcAft>
                <a:spcPts val="0"/>
              </a:spcAft>
              <a:buAutoNum type="arabicParenR"/>
            </a:pPr>
            <a:r>
              <a:rPr lang="ru-RU" dirty="0"/>
              <a:t>А – 10, В – </a:t>
            </a:r>
            <a:r>
              <a:rPr lang="ru-RU" dirty="0" smtClean="0"/>
              <a:t>20</a:t>
            </a:r>
            <a:r>
              <a:rPr lang="ru-RU" dirty="0"/>
              <a:t>, С – 20, Д – </a:t>
            </a:r>
            <a:r>
              <a:rPr lang="ru-RU" dirty="0" smtClean="0"/>
              <a:t>10</a:t>
            </a:r>
            <a:r>
              <a:rPr lang="ru-RU" dirty="0"/>
              <a:t>;</a:t>
            </a:r>
          </a:p>
          <a:p>
            <a:pPr marL="342900" indent="-342900">
              <a:spcAft>
                <a:spcPts val="0"/>
              </a:spcAft>
              <a:buAutoNum type="arabicParenR"/>
            </a:pPr>
            <a:r>
              <a:rPr lang="ru-RU" dirty="0"/>
              <a:t>А – </a:t>
            </a:r>
            <a:r>
              <a:rPr lang="ru-RU" dirty="0" smtClean="0"/>
              <a:t>15, </a:t>
            </a:r>
            <a:r>
              <a:rPr lang="ru-RU" dirty="0"/>
              <a:t>В – </a:t>
            </a:r>
            <a:r>
              <a:rPr lang="ru-RU" dirty="0" smtClean="0"/>
              <a:t>20</a:t>
            </a:r>
            <a:r>
              <a:rPr lang="ru-RU" dirty="0"/>
              <a:t>, С – 20, Д – </a:t>
            </a:r>
            <a:r>
              <a:rPr lang="ru-RU" dirty="0" smtClean="0"/>
              <a:t>5.</a:t>
            </a:r>
          </a:p>
          <a:p>
            <a:pPr marL="0" indent="0">
              <a:spcAft>
                <a:spcPts val="0"/>
              </a:spcAft>
              <a:buNone/>
            </a:pPr>
            <a:endParaRPr lang="ru-RU" dirty="0"/>
          </a:p>
          <a:p>
            <a:pPr marL="0" indent="0">
              <a:buNone/>
            </a:pPr>
            <a:r>
              <a:rPr lang="ru-RU" dirty="0" smtClean="0"/>
              <a:t>Картонку закрепить зажимом в штатив горизонтально так, чтобы грузы были в подвешенном состоянии и их было удобно менять,  </a:t>
            </a:r>
            <a:r>
              <a:rPr lang="ru" dirty="0"/>
              <a:t>когда система придет в равновесие, узел окажется в </a:t>
            </a:r>
            <a:r>
              <a:rPr lang="ru" dirty="0" smtClean="0"/>
              <a:t>центре масс четырехугольника с учетом подвешенного груза.</a:t>
            </a:r>
            <a:endParaRPr lang="ru-RU" dirty="0"/>
          </a:p>
          <a:p>
            <a:endParaRPr lang="ru-RU" dirty="0"/>
          </a:p>
        </p:txBody>
      </p:sp>
    </p:spTree>
    <p:extLst>
      <p:ext uri="{BB962C8B-B14F-4D97-AF65-F5344CB8AC3E}">
        <p14:creationId xmlns:p14="http://schemas.microsoft.com/office/powerpoint/2010/main" val="270278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273" y="138019"/>
            <a:ext cx="8919930" cy="1456267"/>
          </a:xfrm>
        </p:spPr>
        <p:txBody>
          <a:bodyPr/>
          <a:lstStyle/>
          <a:p>
            <a:r>
              <a:rPr lang="ru-RU" dirty="0" smtClean="0"/>
              <a:t>1 случай:</a:t>
            </a:r>
            <a:r>
              <a:rPr lang="ru-RU" dirty="0"/>
              <a:t> </a:t>
            </a:r>
            <a:r>
              <a:rPr lang="ru" dirty="0" smtClean="0"/>
              <a:t>А - </a:t>
            </a:r>
            <a:r>
              <a:rPr lang="ru" dirty="0"/>
              <a:t>20 г, В – 10 г, С  - 10 г, Д – </a:t>
            </a:r>
            <a:r>
              <a:rPr lang="ru" dirty="0" smtClean="0"/>
              <a:t>20г</a:t>
            </a:r>
            <a:r>
              <a:rPr lang="ru-RU" dirty="0" smtClean="0"/>
              <a:t> </a:t>
            </a:r>
            <a:endParaRPr lang="ru-RU"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865" y="1722711"/>
            <a:ext cx="3214466" cy="288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descr="C:\Users\m.pavlova\Downloads\.ptmp110785\DSC019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210" y="1594286"/>
            <a:ext cx="3394267" cy="301712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m.pavlova\Downloads\.ptmp110785\DSC01982.JPG"/>
          <p:cNvPicPr>
            <a:picLocks noChangeAspect="1" noChangeArrowheads="1"/>
          </p:cNvPicPr>
          <p:nvPr/>
        </p:nvPicPr>
        <p:blipFill rotWithShape="1">
          <a:blip r:embed="rId4">
            <a:extLst>
              <a:ext uri="{28A0092B-C50C-407E-A947-70E740481C1C}">
                <a14:useLocalDpi xmlns:a14="http://schemas.microsoft.com/office/drawing/2010/main" val="0"/>
              </a:ext>
            </a:extLst>
          </a:blip>
          <a:srcRect l="5396" t="4945"/>
          <a:stretch/>
        </p:blipFill>
        <p:spPr bwMode="auto">
          <a:xfrm>
            <a:off x="3472968" y="1647496"/>
            <a:ext cx="2903753" cy="2963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3768" y="4855232"/>
            <a:ext cx="9448164" cy="1661993"/>
          </a:xfrm>
          <a:prstGeom prst="rect">
            <a:avLst/>
          </a:prstGeom>
          <a:noFill/>
        </p:spPr>
        <p:txBody>
          <a:bodyPr wrap="none" rtlCol="0">
            <a:spAutoFit/>
          </a:bodyPr>
          <a:lstStyle/>
          <a:p>
            <a:r>
              <a:rPr lang="ru-RU" sz="2800" dirty="0" smtClean="0"/>
              <a:t>Эксперимент подтверждаем геометрическим построением, </a:t>
            </a:r>
          </a:p>
          <a:p>
            <a:r>
              <a:rPr lang="ru-RU" sz="2800" dirty="0" smtClean="0"/>
              <a:t>с помощью правила рычага l</a:t>
            </a:r>
            <a:r>
              <a:rPr lang="ru-RU" dirty="0" smtClean="0"/>
              <a:t>1</a:t>
            </a:r>
            <a:r>
              <a:rPr lang="ru-RU" sz="2800" dirty="0" smtClean="0"/>
              <a:t> </a:t>
            </a:r>
            <a:r>
              <a:rPr lang="ru-RU" sz="2800" dirty="0"/>
              <a:t>/ l</a:t>
            </a:r>
            <a:r>
              <a:rPr lang="ru-RU" dirty="0"/>
              <a:t>2</a:t>
            </a:r>
            <a:r>
              <a:rPr lang="ru-RU" sz="2800" dirty="0"/>
              <a:t> = P</a:t>
            </a:r>
            <a:r>
              <a:rPr lang="ru-RU" dirty="0"/>
              <a:t>2 </a:t>
            </a:r>
            <a:r>
              <a:rPr lang="ru-RU" sz="2800" dirty="0"/>
              <a:t>/ </a:t>
            </a:r>
            <a:r>
              <a:rPr lang="ru-RU" sz="2800" dirty="0" smtClean="0"/>
              <a:t>P</a:t>
            </a:r>
            <a:r>
              <a:rPr lang="ru-RU" dirty="0" smtClean="0"/>
              <a:t>1</a:t>
            </a:r>
            <a:r>
              <a:rPr lang="ru-RU" sz="2800" dirty="0" smtClean="0"/>
              <a:t> </a:t>
            </a:r>
          </a:p>
          <a:p>
            <a:r>
              <a:rPr lang="ru-RU" sz="2800" dirty="0" smtClean="0"/>
              <a:t>определяем нового центра масс (точки О)</a:t>
            </a:r>
            <a:endParaRPr lang="ru-RU" sz="2800" dirty="0"/>
          </a:p>
          <a:p>
            <a:endParaRPr lang="ru-RU" dirty="0"/>
          </a:p>
        </p:txBody>
      </p:sp>
    </p:spTree>
    <p:extLst>
      <p:ext uri="{BB962C8B-B14F-4D97-AF65-F5344CB8AC3E}">
        <p14:creationId xmlns:p14="http://schemas.microsoft.com/office/powerpoint/2010/main" val="374284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 </a:t>
            </a:r>
            <a:r>
              <a:rPr lang="ru-RU" dirty="0"/>
              <a:t>случай: </a:t>
            </a:r>
            <a:r>
              <a:rPr lang="ru" dirty="0"/>
              <a:t>А – 10, В – 10, С – 20, Д – 20</a:t>
            </a:r>
            <a:endParaRPr lang="ru-RU" dirty="0"/>
          </a:p>
        </p:txBody>
      </p:sp>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986" t="6581" r="10397" b="11577"/>
          <a:stretch/>
        </p:blipFill>
        <p:spPr bwMode="auto">
          <a:xfrm>
            <a:off x="6232059" y="1781911"/>
            <a:ext cx="3320879" cy="307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descr="C:\Users\m.pavlova\Downloads\.ptmp110785\DSC01978.JPG"/>
          <p:cNvPicPr>
            <a:picLocks noChangeAspect="1" noChangeArrowheads="1"/>
          </p:cNvPicPr>
          <p:nvPr/>
        </p:nvPicPr>
        <p:blipFill rotWithShape="1">
          <a:blip r:embed="rId3">
            <a:extLst>
              <a:ext uri="{28A0092B-C50C-407E-A947-70E740481C1C}">
                <a14:useLocalDpi xmlns:a14="http://schemas.microsoft.com/office/drawing/2010/main" val="0"/>
              </a:ext>
            </a:extLst>
          </a:blip>
          <a:srcRect l="4930" t="22143" b="6036"/>
          <a:stretch/>
        </p:blipFill>
        <p:spPr bwMode="auto">
          <a:xfrm>
            <a:off x="212835" y="1834591"/>
            <a:ext cx="2633827" cy="302159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m.pavlova\Downloads\.ptmp110785\DSC01977.JPG"/>
          <p:cNvPicPr>
            <a:picLocks noChangeAspect="1" noChangeArrowheads="1"/>
          </p:cNvPicPr>
          <p:nvPr/>
        </p:nvPicPr>
        <p:blipFill rotWithShape="1">
          <a:blip r:embed="rId4">
            <a:extLst>
              <a:ext uri="{28A0092B-C50C-407E-A947-70E740481C1C}">
                <a14:useLocalDpi xmlns:a14="http://schemas.microsoft.com/office/drawing/2010/main" val="0"/>
              </a:ext>
            </a:extLst>
          </a:blip>
          <a:srcRect l="5197" t="5950"/>
          <a:stretch/>
        </p:blipFill>
        <p:spPr bwMode="auto">
          <a:xfrm>
            <a:off x="2909537" y="1834590"/>
            <a:ext cx="3091893" cy="2985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2835" y="5017018"/>
            <a:ext cx="9448164" cy="1661993"/>
          </a:xfrm>
          <a:prstGeom prst="rect">
            <a:avLst/>
          </a:prstGeom>
          <a:noFill/>
        </p:spPr>
        <p:txBody>
          <a:bodyPr wrap="none" rtlCol="0">
            <a:spAutoFit/>
          </a:bodyPr>
          <a:lstStyle/>
          <a:p>
            <a:r>
              <a:rPr lang="ru-RU" sz="2800" dirty="0" smtClean="0"/>
              <a:t>Эксперимент подтверждаем геометрическим построением, </a:t>
            </a:r>
          </a:p>
          <a:p>
            <a:r>
              <a:rPr lang="ru-RU" sz="2800" dirty="0" smtClean="0"/>
              <a:t>с помощью правила рычага l</a:t>
            </a:r>
            <a:r>
              <a:rPr lang="ru-RU" dirty="0" smtClean="0"/>
              <a:t>1</a:t>
            </a:r>
            <a:r>
              <a:rPr lang="ru-RU" sz="2800" dirty="0" smtClean="0"/>
              <a:t> </a:t>
            </a:r>
            <a:r>
              <a:rPr lang="ru-RU" sz="2800" dirty="0"/>
              <a:t>/ l</a:t>
            </a:r>
            <a:r>
              <a:rPr lang="ru-RU" dirty="0"/>
              <a:t>2</a:t>
            </a:r>
            <a:r>
              <a:rPr lang="ru-RU" sz="2800" dirty="0"/>
              <a:t> = P</a:t>
            </a:r>
            <a:r>
              <a:rPr lang="ru-RU" dirty="0"/>
              <a:t>2 </a:t>
            </a:r>
            <a:r>
              <a:rPr lang="ru-RU" sz="2800" dirty="0"/>
              <a:t>/ </a:t>
            </a:r>
            <a:r>
              <a:rPr lang="ru-RU" sz="2800" dirty="0" smtClean="0"/>
              <a:t>P</a:t>
            </a:r>
            <a:r>
              <a:rPr lang="ru-RU" dirty="0" smtClean="0"/>
              <a:t>1</a:t>
            </a:r>
            <a:r>
              <a:rPr lang="ru-RU" sz="2800" dirty="0" smtClean="0"/>
              <a:t> </a:t>
            </a:r>
          </a:p>
          <a:p>
            <a:r>
              <a:rPr lang="ru-RU" sz="2800" dirty="0" smtClean="0"/>
              <a:t>определяем нового центра масс (точки О)</a:t>
            </a:r>
            <a:endParaRPr lang="ru-RU" sz="2800" dirty="0"/>
          </a:p>
          <a:p>
            <a:endParaRPr lang="ru-RU" dirty="0"/>
          </a:p>
        </p:txBody>
      </p:sp>
    </p:spTree>
    <p:extLst>
      <p:ext uri="{BB962C8B-B14F-4D97-AF65-F5344CB8AC3E}">
        <p14:creationId xmlns:p14="http://schemas.microsoft.com/office/powerpoint/2010/main" val="3936524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3 случай: </a:t>
            </a:r>
            <a:r>
              <a:rPr lang="ru-RU" dirty="0"/>
              <a:t>А – 10, В – 20, С – 20, Д – </a:t>
            </a:r>
            <a:r>
              <a:rPr lang="ru-RU" dirty="0" smtClean="0"/>
              <a:t>10</a:t>
            </a:r>
            <a:r>
              <a:rPr lang="ru-RU" dirty="0"/>
              <a:t/>
            </a:r>
            <a:br>
              <a:rPr lang="ru-RU" dirty="0"/>
            </a:br>
            <a:endParaRPr lang="ru-RU" dirty="0"/>
          </a:p>
        </p:txBody>
      </p:sp>
      <p:pic>
        <p:nvPicPr>
          <p:cNvPr id="21506" name="Picture 2" descr="C:\Users\m.pavlova\Downloads\.ptmp110785\DSC01976.JPG"/>
          <p:cNvPicPr>
            <a:picLocks noChangeAspect="1" noChangeArrowheads="1"/>
          </p:cNvPicPr>
          <p:nvPr/>
        </p:nvPicPr>
        <p:blipFill rotWithShape="1">
          <a:blip r:embed="rId2">
            <a:extLst>
              <a:ext uri="{28A0092B-C50C-407E-A947-70E740481C1C}">
                <a14:useLocalDpi xmlns:a14="http://schemas.microsoft.com/office/drawing/2010/main" val="0"/>
              </a:ext>
            </a:extLst>
          </a:blip>
          <a:srcRect l="15041" t="12184" r="12691" b="15172"/>
          <a:stretch/>
        </p:blipFill>
        <p:spPr bwMode="auto">
          <a:xfrm>
            <a:off x="6431592" y="1939500"/>
            <a:ext cx="3258360" cy="2864591"/>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m.pavlova\Downloads\.ptmp110785\DSC01974.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53" t="6139" r="20191" b="7525"/>
          <a:stretch/>
        </p:blipFill>
        <p:spPr bwMode="auto">
          <a:xfrm>
            <a:off x="226137" y="1917492"/>
            <a:ext cx="2687035" cy="288659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m.pavlova\Downloads\.ptmp110785\DSC01972.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55" t="16974" r="6707"/>
          <a:stretch/>
        </p:blipFill>
        <p:spPr bwMode="auto">
          <a:xfrm>
            <a:off x="3132657" y="1917492"/>
            <a:ext cx="2986334" cy="28645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9468" y="4922015"/>
            <a:ext cx="9448164" cy="1661993"/>
          </a:xfrm>
          <a:prstGeom prst="rect">
            <a:avLst/>
          </a:prstGeom>
          <a:noFill/>
        </p:spPr>
        <p:txBody>
          <a:bodyPr wrap="none" rtlCol="0">
            <a:spAutoFit/>
          </a:bodyPr>
          <a:lstStyle/>
          <a:p>
            <a:r>
              <a:rPr lang="ru-RU" sz="2800" dirty="0" smtClean="0"/>
              <a:t>Эксперимент подтверждаем геометрическим построением, </a:t>
            </a:r>
          </a:p>
          <a:p>
            <a:r>
              <a:rPr lang="ru-RU" sz="2800" dirty="0" smtClean="0"/>
              <a:t>с помощью правила рычага l</a:t>
            </a:r>
            <a:r>
              <a:rPr lang="ru-RU" dirty="0" smtClean="0"/>
              <a:t>1</a:t>
            </a:r>
            <a:r>
              <a:rPr lang="ru-RU" sz="2800" dirty="0" smtClean="0"/>
              <a:t> </a:t>
            </a:r>
            <a:r>
              <a:rPr lang="ru-RU" sz="2800" dirty="0"/>
              <a:t>/ l</a:t>
            </a:r>
            <a:r>
              <a:rPr lang="ru-RU" dirty="0"/>
              <a:t>2</a:t>
            </a:r>
            <a:r>
              <a:rPr lang="ru-RU" sz="2800" dirty="0"/>
              <a:t> = P</a:t>
            </a:r>
            <a:r>
              <a:rPr lang="ru-RU" dirty="0"/>
              <a:t>2 </a:t>
            </a:r>
            <a:r>
              <a:rPr lang="ru-RU" sz="2800" dirty="0"/>
              <a:t>/ </a:t>
            </a:r>
            <a:r>
              <a:rPr lang="ru-RU" sz="2800" dirty="0" smtClean="0"/>
              <a:t>P</a:t>
            </a:r>
            <a:r>
              <a:rPr lang="ru-RU" dirty="0" smtClean="0"/>
              <a:t>1</a:t>
            </a:r>
            <a:r>
              <a:rPr lang="ru-RU" sz="2800" dirty="0" smtClean="0"/>
              <a:t> </a:t>
            </a:r>
          </a:p>
          <a:p>
            <a:r>
              <a:rPr lang="ru-RU" sz="2800" dirty="0" smtClean="0"/>
              <a:t>определяем нового центра масс (точки О)</a:t>
            </a:r>
            <a:endParaRPr lang="ru-RU" sz="2800" dirty="0"/>
          </a:p>
          <a:p>
            <a:endParaRPr lang="ru-RU" dirty="0"/>
          </a:p>
        </p:txBody>
      </p:sp>
    </p:spTree>
    <p:extLst>
      <p:ext uri="{BB962C8B-B14F-4D97-AF65-F5344CB8AC3E}">
        <p14:creationId xmlns:p14="http://schemas.microsoft.com/office/powerpoint/2010/main" val="2152767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3165" y="229590"/>
            <a:ext cx="8548390" cy="1456267"/>
          </a:xfrm>
        </p:spPr>
        <p:txBody>
          <a:bodyPr/>
          <a:lstStyle/>
          <a:p>
            <a:r>
              <a:rPr lang="ru-RU" dirty="0" smtClean="0"/>
              <a:t>4 </a:t>
            </a:r>
            <a:r>
              <a:rPr lang="ru-RU" dirty="0"/>
              <a:t>случай: А – 15, В – 20, С – 20, Д – 5</a:t>
            </a:r>
          </a:p>
        </p:txBody>
      </p:sp>
      <p:pic>
        <p:nvPicPr>
          <p:cNvPr id="22530" name="Picture 2" descr="C:\Users\m.pavlova\Downloads\.ptmp110785\DSC01969.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32" t="12325" r="4716" b="1408"/>
          <a:stretch/>
        </p:blipFill>
        <p:spPr bwMode="auto">
          <a:xfrm>
            <a:off x="3275399" y="1860330"/>
            <a:ext cx="2829504" cy="289297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m.pavlova\Downloads\.ptmp110785\DSC01968.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89" r="12655" b="9155"/>
          <a:stretch/>
        </p:blipFill>
        <p:spPr bwMode="auto">
          <a:xfrm>
            <a:off x="6547726" y="1860329"/>
            <a:ext cx="2743829" cy="291319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m.pavlova\Downloads\.ptmp110785\DSC01971.JPG"/>
          <p:cNvPicPr>
            <a:picLocks noChangeAspect="1" noChangeArrowheads="1"/>
          </p:cNvPicPr>
          <p:nvPr/>
        </p:nvPicPr>
        <p:blipFill rotWithShape="1">
          <a:blip r:embed="rId4">
            <a:extLst>
              <a:ext uri="{28A0092B-C50C-407E-A947-70E740481C1C}">
                <a14:useLocalDpi xmlns:a14="http://schemas.microsoft.com/office/drawing/2010/main" val="0"/>
              </a:ext>
            </a:extLst>
          </a:blip>
          <a:srcRect l="9757" t="14579" r="23108" b="4210"/>
          <a:stretch/>
        </p:blipFill>
        <p:spPr bwMode="auto">
          <a:xfrm>
            <a:off x="438973" y="1915510"/>
            <a:ext cx="2487502" cy="29639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3212" y="5092365"/>
            <a:ext cx="9448164" cy="1661993"/>
          </a:xfrm>
          <a:prstGeom prst="rect">
            <a:avLst/>
          </a:prstGeom>
          <a:noFill/>
        </p:spPr>
        <p:txBody>
          <a:bodyPr wrap="none" rtlCol="0">
            <a:spAutoFit/>
          </a:bodyPr>
          <a:lstStyle/>
          <a:p>
            <a:r>
              <a:rPr lang="ru-RU" sz="2800" dirty="0" smtClean="0"/>
              <a:t>Эксперимент подтверждаем геометрическим построением, </a:t>
            </a:r>
          </a:p>
          <a:p>
            <a:r>
              <a:rPr lang="ru-RU" sz="2800" dirty="0" smtClean="0"/>
              <a:t>с помощью правила рычага l</a:t>
            </a:r>
            <a:r>
              <a:rPr lang="ru-RU" dirty="0" smtClean="0"/>
              <a:t>1</a:t>
            </a:r>
            <a:r>
              <a:rPr lang="ru-RU" sz="2800" dirty="0" smtClean="0"/>
              <a:t> </a:t>
            </a:r>
            <a:r>
              <a:rPr lang="ru-RU" sz="2800" dirty="0"/>
              <a:t>/ l</a:t>
            </a:r>
            <a:r>
              <a:rPr lang="ru-RU" dirty="0"/>
              <a:t>2</a:t>
            </a:r>
            <a:r>
              <a:rPr lang="ru-RU" sz="2800" dirty="0"/>
              <a:t> = P</a:t>
            </a:r>
            <a:r>
              <a:rPr lang="ru-RU" dirty="0"/>
              <a:t>2 </a:t>
            </a:r>
            <a:r>
              <a:rPr lang="ru-RU" sz="2800" dirty="0"/>
              <a:t>/ </a:t>
            </a:r>
            <a:r>
              <a:rPr lang="ru-RU" sz="2800" dirty="0" smtClean="0"/>
              <a:t>P</a:t>
            </a:r>
            <a:r>
              <a:rPr lang="ru-RU" dirty="0" smtClean="0"/>
              <a:t>1</a:t>
            </a:r>
            <a:r>
              <a:rPr lang="ru-RU" sz="2800" dirty="0" smtClean="0"/>
              <a:t> </a:t>
            </a:r>
          </a:p>
          <a:p>
            <a:r>
              <a:rPr lang="ru-RU" sz="2800" dirty="0" smtClean="0"/>
              <a:t>определяем нового центра масс (точки О)</a:t>
            </a:r>
            <a:endParaRPr lang="ru-RU" sz="2800" dirty="0"/>
          </a:p>
          <a:p>
            <a:endParaRPr lang="ru-RU" dirty="0"/>
          </a:p>
        </p:txBody>
      </p:sp>
    </p:spTree>
    <p:extLst>
      <p:ext uri="{BB962C8B-B14F-4D97-AF65-F5344CB8AC3E}">
        <p14:creationId xmlns:p14="http://schemas.microsoft.com/office/powerpoint/2010/main" val="3044454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2113" y="1"/>
            <a:ext cx="6891217" cy="1456267"/>
          </a:xfrm>
        </p:spPr>
        <p:txBody>
          <a:bodyPr/>
          <a:lstStyle/>
          <a:p>
            <a:pPr algn="ctr"/>
            <a:r>
              <a:rPr lang="ru-RU" dirty="0"/>
              <a:t>Доказательство</a:t>
            </a:r>
          </a:p>
        </p:txBody>
      </p:sp>
      <p:sp>
        <p:nvSpPr>
          <p:cNvPr id="5" name="TextBox 4"/>
          <p:cNvSpPr txBox="1"/>
          <p:nvPr/>
        </p:nvSpPr>
        <p:spPr>
          <a:xfrm>
            <a:off x="352433" y="1183793"/>
            <a:ext cx="6039253" cy="5109091"/>
          </a:xfrm>
          <a:prstGeom prst="rect">
            <a:avLst/>
          </a:prstGeom>
        </p:spPr>
        <p:txBody>
          <a:bodyPr wrap="square" rtlCol="0">
            <a:spAutoFit/>
          </a:bodyPr>
          <a:lstStyle/>
          <a:p>
            <a:pPr algn="just"/>
            <a:r>
              <a:rPr lang="ru-RU" sz="2400" dirty="0" smtClean="0">
                <a:cs typeface="Times New Roman"/>
              </a:rPr>
              <a:t>а) По неравенству треугольника </a:t>
            </a:r>
            <a:r>
              <a:rPr lang="en-US" sz="2400" dirty="0" smtClean="0">
                <a:cs typeface="Times New Roman"/>
              </a:rPr>
              <a:t>DN</a:t>
            </a:r>
            <a:r>
              <a:rPr lang="ru-RU" sz="2400" dirty="0" smtClean="0">
                <a:cs typeface="Times New Roman"/>
              </a:rPr>
              <a:t>+</a:t>
            </a:r>
            <a:r>
              <a:rPr lang="en-US" sz="2400" dirty="0" smtClean="0">
                <a:cs typeface="Times New Roman"/>
              </a:rPr>
              <a:t>NB</a:t>
            </a:r>
            <a:r>
              <a:rPr lang="ru-RU" sz="2400" dirty="0" smtClean="0">
                <a:cs typeface="Times New Roman"/>
              </a:rPr>
              <a:t> не меньше диагонали </a:t>
            </a:r>
            <a:r>
              <a:rPr lang="en-US" sz="2400" dirty="0" smtClean="0">
                <a:cs typeface="Times New Roman"/>
              </a:rPr>
              <a:t>DB</a:t>
            </a:r>
            <a:r>
              <a:rPr lang="ru-RU" sz="2400" dirty="0" smtClean="0">
                <a:cs typeface="Times New Roman"/>
              </a:rPr>
              <a:t>, а сумма расстояний </a:t>
            </a:r>
            <a:r>
              <a:rPr lang="en-US" sz="2400" dirty="0" smtClean="0">
                <a:cs typeface="Times New Roman"/>
              </a:rPr>
              <a:t>AN</a:t>
            </a:r>
            <a:r>
              <a:rPr lang="ru-RU" sz="2400" dirty="0" smtClean="0">
                <a:cs typeface="Times New Roman"/>
              </a:rPr>
              <a:t>+</a:t>
            </a:r>
            <a:r>
              <a:rPr lang="en-US" sz="2400" dirty="0" smtClean="0">
                <a:cs typeface="Times New Roman"/>
              </a:rPr>
              <a:t>N</a:t>
            </a:r>
            <a:r>
              <a:rPr lang="ru-RU" sz="2400" dirty="0" smtClean="0">
                <a:cs typeface="Times New Roman"/>
              </a:rPr>
              <a:t>С не меньше АС. Поэтому минимум суммы расстояний равен АС+</a:t>
            </a:r>
            <a:r>
              <a:rPr lang="en-US" sz="2400" dirty="0" smtClean="0">
                <a:cs typeface="Times New Roman"/>
              </a:rPr>
              <a:t>BD</a:t>
            </a:r>
            <a:r>
              <a:rPr lang="ru-RU" sz="2400" dirty="0" smtClean="0">
                <a:cs typeface="Times New Roman"/>
              </a:rPr>
              <a:t> и достигается в точке пересечения диагоналей. </a:t>
            </a:r>
          </a:p>
          <a:p>
            <a:pPr algn="just"/>
            <a:endParaRPr lang="ru-RU" sz="2400" dirty="0" smtClean="0">
              <a:cs typeface="Times New Roman"/>
            </a:endParaRPr>
          </a:p>
          <a:p>
            <a:pPr algn="just"/>
            <a:r>
              <a:rPr lang="ru-RU" sz="2400" dirty="0" smtClean="0">
                <a:cs typeface="Times New Roman"/>
              </a:rPr>
              <a:t>б) Правило рычага </a:t>
            </a:r>
            <a:r>
              <a:rPr lang="ru-RU" sz="2400" dirty="0" smtClean="0"/>
              <a:t>l1 / l2 = P2 / P1 </a:t>
            </a:r>
            <a:r>
              <a:rPr lang="ru-RU" sz="2400" dirty="0" smtClean="0">
                <a:cs typeface="Times New Roman"/>
              </a:rPr>
              <a:t> позволяет определить положение точки на диагонали, через которую необходимо провести перпендикулярную прямую к диагонали. Точка пересечения двух перпендикуляров есть новый центр масс четырехугольника.</a:t>
            </a:r>
          </a:p>
          <a:p>
            <a:pPr algn="just"/>
            <a:endParaRPr lang="ru-RU" sz="1400" dirty="0">
              <a:latin typeface="Times New Roman"/>
              <a:cs typeface="Times New Roman"/>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989" y="625302"/>
            <a:ext cx="2353696" cy="206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080" y="3335067"/>
            <a:ext cx="3395513"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462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2113" y="2"/>
            <a:ext cx="8548390" cy="997526"/>
          </a:xfrm>
        </p:spPr>
        <p:txBody>
          <a:bodyPr/>
          <a:lstStyle/>
          <a:p>
            <a:pPr algn="ctr"/>
            <a:r>
              <a:rPr lang="ru-RU" dirty="0" smtClean="0"/>
              <a:t>Основные результаты исследования</a:t>
            </a:r>
            <a:endParaRPr lang="ru-RU" dirty="0"/>
          </a:p>
        </p:txBody>
      </p:sp>
      <p:sp>
        <p:nvSpPr>
          <p:cNvPr id="5" name="TextBox 4"/>
          <p:cNvSpPr txBox="1"/>
          <p:nvPr/>
        </p:nvSpPr>
        <p:spPr>
          <a:xfrm>
            <a:off x="356260" y="1512560"/>
            <a:ext cx="9642764" cy="4131387"/>
          </a:xfrm>
          <a:prstGeom prst="rect">
            <a:avLst/>
          </a:prstGeom>
        </p:spPr>
        <p:txBody>
          <a:bodyPr wrap="square" rtlCol="0">
            <a:spAutoFit/>
          </a:bodyPr>
          <a:lstStyle/>
          <a:p>
            <a:pPr algn="just"/>
            <a:r>
              <a:rPr lang="ru-RU" sz="2400" dirty="0" smtClean="0">
                <a:cs typeface="Times New Roman"/>
              </a:rPr>
              <a:t>Введено понятие метода взвешивания.</a:t>
            </a:r>
          </a:p>
          <a:p>
            <a:pPr algn="just"/>
            <a:r>
              <a:rPr lang="ru-RU" sz="2400" dirty="0" smtClean="0">
                <a:cs typeface="Times New Roman"/>
              </a:rPr>
              <a:t>Определены четыре типа задач, которые можно решить этим методом:</a:t>
            </a:r>
          </a:p>
          <a:p>
            <a:pPr marL="285750" lvl="0" indent="-285750">
              <a:buClr>
                <a:prstClr val="white"/>
              </a:buClr>
              <a:buSzPct val="100000"/>
              <a:buFont typeface="Arial"/>
              <a:buChar char="•"/>
            </a:pPr>
            <a:r>
              <a:rPr lang="ru-RU" altLang="ru-RU" sz="2400" dirty="0">
                <a:solidFill>
                  <a:prstClr val="white"/>
                </a:solidFill>
                <a:cs typeface="Arial" panose="020B0604020202020204" pitchFamily="34" charset="0"/>
              </a:rPr>
              <a:t>Логические задачи на взвешивание</a:t>
            </a:r>
          </a:p>
          <a:p>
            <a:pPr marL="285750" lvl="0" indent="-285750">
              <a:buClr>
                <a:prstClr val="white"/>
              </a:buClr>
              <a:buSzPct val="100000"/>
              <a:buFont typeface="Arial"/>
              <a:buChar char="•"/>
            </a:pPr>
            <a:r>
              <a:rPr lang="ru-RU" altLang="ru-RU" sz="2400" dirty="0">
                <a:solidFill>
                  <a:prstClr val="white"/>
                </a:solidFill>
                <a:cs typeface="Arial" panose="020B0604020202020204" pitchFamily="34" charset="0"/>
              </a:rPr>
              <a:t>Определение положения точки Ферма (или Торричелли) в остроугольном треугольнике</a:t>
            </a:r>
          </a:p>
          <a:p>
            <a:pPr marL="285750" lvl="0" indent="-285750">
              <a:buClr>
                <a:prstClr val="white"/>
              </a:buClr>
              <a:buSzPct val="100000"/>
              <a:buFont typeface="Arial"/>
              <a:buChar char="•"/>
            </a:pPr>
            <a:r>
              <a:rPr lang="ru-RU" altLang="ru-RU" sz="2400" dirty="0">
                <a:solidFill>
                  <a:prstClr val="white"/>
                </a:solidFill>
                <a:cs typeface="Arial" panose="020B0604020202020204" pitchFamily="34" charset="0"/>
              </a:rPr>
              <a:t>Определение центра масс различных геометрических фигур</a:t>
            </a:r>
          </a:p>
          <a:p>
            <a:pPr marL="285750" lvl="0" indent="-285750">
              <a:buClr>
                <a:prstClr val="white"/>
              </a:buClr>
              <a:buSzPct val="100000"/>
              <a:buFont typeface="Arial"/>
              <a:buChar char="•"/>
            </a:pPr>
            <a:r>
              <a:rPr lang="ru-RU" altLang="ru-RU" sz="2400" dirty="0">
                <a:solidFill>
                  <a:prstClr val="white"/>
                </a:solidFill>
                <a:cs typeface="Arial" panose="020B0604020202020204" pitchFamily="34" charset="0"/>
              </a:rPr>
              <a:t>Определение центра масс геометрической фигуры при изменении массы в её вершинах с помощью правила </a:t>
            </a:r>
            <a:r>
              <a:rPr lang="ru-RU" altLang="ru-RU" sz="2400" dirty="0" smtClean="0">
                <a:solidFill>
                  <a:prstClr val="white"/>
                </a:solidFill>
                <a:cs typeface="Arial" panose="020B0604020202020204" pitchFamily="34" charset="0"/>
              </a:rPr>
              <a:t>рычага</a:t>
            </a:r>
          </a:p>
          <a:p>
            <a:pPr lvl="0">
              <a:buClr>
                <a:prstClr val="white"/>
              </a:buClr>
              <a:buSzPct val="100000"/>
            </a:pPr>
            <a:r>
              <a:rPr lang="ru-RU" altLang="ru-RU" sz="2400" dirty="0" smtClean="0">
                <a:solidFill>
                  <a:prstClr val="white"/>
                </a:solidFill>
                <a:cs typeface="Arial" panose="020B0604020202020204" pitchFamily="34" charset="0"/>
              </a:rPr>
              <a:t>Экспериментально проверена адекватность барицентрического метода.</a:t>
            </a:r>
          </a:p>
          <a:p>
            <a:pPr lvl="0">
              <a:buClr>
                <a:prstClr val="white"/>
              </a:buClr>
              <a:buSzPct val="100000"/>
            </a:pPr>
            <a:r>
              <a:rPr lang="ru-RU" altLang="ru-RU" sz="2400" dirty="0" smtClean="0">
                <a:solidFill>
                  <a:prstClr val="white"/>
                </a:solidFill>
                <a:cs typeface="Arial" panose="020B0604020202020204" pitchFamily="34" charset="0"/>
              </a:rPr>
              <a:t>Доказано существование задачи, решение которых требует применения этих методов. </a:t>
            </a:r>
            <a:endParaRPr lang="ru-RU" sz="2400" dirty="0">
              <a:cs typeface="Times New Roman"/>
            </a:endParaRPr>
          </a:p>
        </p:txBody>
      </p:sp>
    </p:spTree>
    <p:extLst>
      <p:ext uri="{BB962C8B-B14F-4D97-AF65-F5344CB8AC3E}">
        <p14:creationId xmlns:p14="http://schemas.microsoft.com/office/powerpoint/2010/main" val="159902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5" y="1"/>
            <a:ext cx="8548390" cy="1456267"/>
          </a:xfrm>
        </p:spPr>
        <p:txBody>
          <a:bodyPr/>
          <a:lstStyle/>
          <a:p>
            <a:pPr algn="ctr"/>
            <a:r>
              <a:rPr lang="ru-RU" i="1" dirty="0">
                <a:solidFill>
                  <a:srgbClr val="FFFFFF"/>
                </a:solidFill>
                <a:latin typeface="Calibri Light" charset="0"/>
              </a:rPr>
              <a:t>Источники информации</a:t>
            </a:r>
            <a:endParaRPr lang="ru-RU" dirty="0">
              <a:solidFill>
                <a:srgbClr val="FFFFFF"/>
              </a:solidFill>
              <a:latin typeface="Calibri Light" charset="0"/>
            </a:endParaRPr>
          </a:p>
        </p:txBody>
      </p:sp>
      <p:sp>
        <p:nvSpPr>
          <p:cNvPr id="3" name="Объект 2"/>
          <p:cNvSpPr>
            <a:spLocks noGrp="1"/>
          </p:cNvSpPr>
          <p:nvPr>
            <p:ph idx="1"/>
          </p:nvPr>
        </p:nvSpPr>
        <p:spPr>
          <a:xfrm>
            <a:off x="578644" y="1158876"/>
            <a:ext cx="8473472" cy="4632325"/>
          </a:xfrm>
        </p:spPr>
        <p:txBody>
          <a:bodyPr>
            <a:normAutofit fontScale="92500" lnSpcReduction="20000"/>
          </a:bodyPr>
          <a:lstStyle/>
          <a:p>
            <a:pPr marL="457200" indent="-457200">
              <a:buFont typeface="+mj-lt"/>
              <a:buAutoNum type="arabicPeriod"/>
            </a:pPr>
            <a:r>
              <a:rPr lang="ru-RU" sz="2200" b="1" i="1" dirty="0" err="1"/>
              <a:t>Атанасян</a:t>
            </a:r>
            <a:r>
              <a:rPr lang="ru-RU" sz="2200" b="1" i="1" dirty="0"/>
              <a:t> Л.С., Бутузов В.Ф., Кадомцев С.Б. Геометрия. </a:t>
            </a:r>
            <a:r>
              <a:rPr lang="ru-RU" sz="2200" b="1" i="1" dirty="0" smtClean="0"/>
              <a:t>Учебник </a:t>
            </a:r>
            <a:r>
              <a:rPr lang="ru-RU" sz="2200" b="1" i="1" dirty="0"/>
              <a:t>для 7- 9 классов -М. : Просвещение, </a:t>
            </a:r>
            <a:r>
              <a:rPr lang="ru-RU" sz="2200" b="1" i="1" dirty="0" smtClean="0"/>
              <a:t>2011</a:t>
            </a:r>
          </a:p>
          <a:p>
            <a:pPr marL="457200" indent="-457200">
              <a:buFont typeface="+mj-lt"/>
              <a:buAutoNum type="arabicPeriod"/>
            </a:pPr>
            <a:r>
              <a:rPr lang="ru-RU" sz="2200" b="1" i="1" dirty="0" smtClean="0"/>
              <a:t>Официальный сайт Турнира по экспериментальной математике </a:t>
            </a:r>
            <a:r>
              <a:rPr lang="en-US" sz="2200" b="1" i="1" dirty="0" smtClean="0">
                <a:hlinkClick r:id="rId3"/>
              </a:rPr>
              <a:t>http</a:t>
            </a:r>
            <a:r>
              <a:rPr lang="en-US" sz="2200" b="1" i="1" dirty="0">
                <a:hlinkClick r:id="rId3"/>
              </a:rPr>
              <a:t>://</a:t>
            </a:r>
            <a:r>
              <a:rPr lang="en-US" sz="2200" b="1" i="1" dirty="0" smtClean="0">
                <a:hlinkClick r:id="rId3"/>
              </a:rPr>
              <a:t>itprojects.narfu.ru/turnir/task.php</a:t>
            </a:r>
            <a:endParaRPr lang="ru-RU" sz="2200" b="1" i="1" dirty="0" smtClean="0"/>
          </a:p>
          <a:p>
            <a:pPr marL="457200" indent="-457200">
              <a:buFont typeface="+mj-lt"/>
              <a:buAutoNum type="arabicPeriod"/>
            </a:pPr>
            <a:r>
              <a:rPr lang="ru-RU" sz="2200" b="1" i="1" dirty="0" smtClean="0"/>
              <a:t>Центр </a:t>
            </a:r>
            <a:r>
              <a:rPr lang="ru-RU" sz="2200" b="1" i="1" dirty="0"/>
              <a:t>тяжести в геометрических </a:t>
            </a:r>
            <a:r>
              <a:rPr lang="ru-RU" sz="2200" b="1" i="1" dirty="0" smtClean="0"/>
              <a:t>задачах </a:t>
            </a:r>
            <a:r>
              <a:rPr lang="en-US" sz="2200" b="1" i="1" dirty="0" smtClean="0">
                <a:hlinkClick r:id="rId4"/>
              </a:rPr>
              <a:t>http</a:t>
            </a:r>
            <a:r>
              <a:rPr lang="en-US" sz="2200" b="1" i="1" dirty="0">
                <a:hlinkClick r:id="rId4"/>
              </a:rPr>
              <a:t>://</a:t>
            </a:r>
            <a:r>
              <a:rPr lang="en-US" sz="2200" b="1" i="1" dirty="0" smtClean="0">
                <a:hlinkClick r:id="rId4"/>
              </a:rPr>
              <a:t>files.school-collection.edu.ru/dlrstore</a:t>
            </a:r>
            <a:endParaRPr lang="ru-RU" sz="2200" b="1" i="1" dirty="0" smtClean="0"/>
          </a:p>
          <a:p>
            <a:pPr marL="457200" indent="-457200">
              <a:buFont typeface="+mj-lt"/>
              <a:buAutoNum type="arabicPeriod"/>
            </a:pPr>
            <a:r>
              <a:rPr lang="en-US" sz="2200" b="1" i="1" dirty="0" smtClean="0"/>
              <a:t>Problem </a:t>
            </a:r>
            <a:r>
              <a:rPr lang="en-US" sz="2200" b="1" i="1" dirty="0"/>
              <a:t>Solving and Problem Posing in a Dynamic Geometry </a:t>
            </a:r>
            <a:r>
              <a:rPr lang="en-US" sz="2200" b="1" i="1" dirty="0" err="1"/>
              <a:t>EnvironmentConstantinos</a:t>
            </a:r>
            <a:r>
              <a:rPr lang="en-US" sz="2200" b="1" i="1" dirty="0"/>
              <a:t> Christou, Nicholas </a:t>
            </a:r>
            <a:r>
              <a:rPr lang="en-US" sz="2200" b="1" i="1" dirty="0" err="1"/>
              <a:t>Mousoulides</a:t>
            </a:r>
            <a:r>
              <a:rPr lang="en-US" sz="2200" b="1" i="1" dirty="0"/>
              <a:t>, </a:t>
            </a:r>
            <a:r>
              <a:rPr lang="en-US" sz="2200" b="1" i="1" dirty="0" err="1"/>
              <a:t>MariosPittalis&amp;Demetra</a:t>
            </a:r>
            <a:r>
              <a:rPr lang="en-US" sz="2200" b="1" i="1" dirty="0"/>
              <a:t> Pitta-</a:t>
            </a:r>
            <a:r>
              <a:rPr lang="en-US" sz="2200" b="1" i="1" dirty="0" err="1"/>
              <a:t>Pantazi</a:t>
            </a:r>
            <a:r>
              <a:rPr lang="en-US" sz="2200" b="1" i="1" dirty="0"/>
              <a:t> - University of Cyprus (Cyprus)- </a:t>
            </a:r>
            <a:r>
              <a:rPr lang="en-US" sz="2200" b="1" i="1" dirty="0" smtClean="0"/>
              <a:t>TMME,</a:t>
            </a:r>
            <a:r>
              <a:rPr lang="ru-RU" sz="2200" b="1" i="1" dirty="0" smtClean="0"/>
              <a:t> </a:t>
            </a:r>
            <a:r>
              <a:rPr lang="en-US" sz="2200" b="1" i="1" dirty="0" smtClean="0"/>
              <a:t>vol2,</a:t>
            </a:r>
            <a:r>
              <a:rPr lang="ru-RU" sz="2200" b="1" i="1" dirty="0" smtClean="0"/>
              <a:t> </a:t>
            </a:r>
            <a:r>
              <a:rPr lang="en-US" sz="2200" b="1" i="1" dirty="0" smtClean="0"/>
              <a:t>no.2,</a:t>
            </a:r>
            <a:r>
              <a:rPr lang="ru-RU" sz="2200" b="1" i="1" dirty="0" smtClean="0"/>
              <a:t> </a:t>
            </a:r>
            <a:r>
              <a:rPr lang="en-US" sz="2200" b="1" i="1" dirty="0" smtClean="0"/>
              <a:t>p.125</a:t>
            </a:r>
            <a:endParaRPr lang="ru-RU" sz="2200" b="1" i="1" dirty="0" smtClean="0"/>
          </a:p>
          <a:p>
            <a:pPr marL="457200" indent="-457200">
              <a:buFont typeface="+mj-lt"/>
              <a:buAutoNum type="arabicPeriod"/>
            </a:pPr>
            <a:r>
              <a:rPr lang="ru-RU" sz="2200" b="1" i="1" dirty="0" smtClean="0"/>
              <a:t>И.М. Смирнова, В.А. Смирнов </a:t>
            </a:r>
            <a:r>
              <a:rPr lang="ru-RU" sz="2200" b="1" i="1" dirty="0" smtClean="0">
                <a:ea typeface="Times New Roman"/>
              </a:rPr>
              <a:t>ЭКСТРЕМАЛЬНЫЕ ЗАДАЧИ ПО ГЕОМЕТРИИ</a:t>
            </a:r>
            <a:r>
              <a:rPr lang="en-US" sz="2200" i="1" dirty="0" smtClean="0"/>
              <a:t> </a:t>
            </a:r>
            <a:r>
              <a:rPr lang="en-US" sz="2200" i="1" dirty="0" smtClean="0">
                <a:hlinkClick r:id="rId5"/>
              </a:rPr>
              <a:t>www.geometry2006.narod.ru/Problems</a:t>
            </a:r>
            <a:endParaRPr lang="ru-RU" sz="2200" b="1" i="1" dirty="0"/>
          </a:p>
          <a:p>
            <a:pPr marL="457200" indent="-457200">
              <a:buFont typeface="+mj-lt"/>
              <a:buAutoNum type="arabicPeriod"/>
            </a:pPr>
            <a:r>
              <a:rPr lang="ru-RU" sz="2200" b="1" i="1" dirty="0" smtClean="0"/>
              <a:t>И.М</a:t>
            </a:r>
            <a:r>
              <a:rPr lang="ru-RU" sz="2200" b="1" i="1" dirty="0"/>
              <a:t>. Смирнова, В.А. </a:t>
            </a:r>
            <a:r>
              <a:rPr lang="ru-RU" sz="2200" b="1" i="1" dirty="0" smtClean="0"/>
              <a:t>Смирнов ЗАМЕЧАТЕЛЬНЫЕ </a:t>
            </a:r>
            <a:r>
              <a:rPr lang="ru-RU" sz="2200" b="1" i="1" dirty="0"/>
              <a:t>ТОЧКИ И </a:t>
            </a:r>
            <a:r>
              <a:rPr lang="ru-RU" sz="2200" b="1" i="1" dirty="0" smtClean="0"/>
              <a:t>ЛИНИИ ТРЕУГОЛЬНИКА, режим доступа: </a:t>
            </a:r>
            <a:r>
              <a:rPr lang="ru-RU" sz="2200" i="1" u="sng" dirty="0" smtClean="0">
                <a:hlinkClick r:id="rId6"/>
              </a:rPr>
              <a:t>http</a:t>
            </a:r>
            <a:r>
              <a:rPr lang="ru-RU" sz="2200" i="1" u="sng" dirty="0">
                <a:hlinkClick r:id="rId6"/>
              </a:rPr>
              <a:t>://</a:t>
            </a:r>
            <a:r>
              <a:rPr lang="ru-RU" sz="2200" i="1" u="sng" dirty="0" smtClean="0">
                <a:hlinkClick r:id="rId6"/>
              </a:rPr>
              <a:t>www.geometry2006.narod.ru/Art/Lecture1.htm</a:t>
            </a:r>
            <a:endParaRPr lang="ru-RU" sz="2200" i="1" u="sng" dirty="0" smtClean="0"/>
          </a:p>
          <a:p>
            <a:pPr marL="0" indent="0">
              <a:buNone/>
            </a:pPr>
            <a:endParaRPr lang="ru-RU" u="sng" dirty="0">
              <a:solidFill>
                <a:srgbClr val="0563C1"/>
              </a:solidFill>
              <a:latin typeface="Calibri" charset="0"/>
            </a:endParaRPr>
          </a:p>
        </p:txBody>
      </p:sp>
    </p:spTree>
    <p:extLst>
      <p:ext uri="{BB962C8B-B14F-4D97-AF65-F5344CB8AC3E}">
        <p14:creationId xmlns:p14="http://schemas.microsoft.com/office/powerpoint/2010/main" val="3536754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5690" y="159698"/>
            <a:ext cx="8548390" cy="1456267"/>
          </a:xfrm>
        </p:spPr>
        <p:txBody>
          <a:bodyPr/>
          <a:lstStyle/>
          <a:p>
            <a:r>
              <a:rPr lang="ru-RU" dirty="0" smtClean="0"/>
              <a:t>Введение</a:t>
            </a:r>
            <a:endParaRPr lang="ru-RU" dirty="0"/>
          </a:p>
        </p:txBody>
      </p:sp>
      <p:sp>
        <p:nvSpPr>
          <p:cNvPr id="4" name="TextBox 3"/>
          <p:cNvSpPr txBox="1"/>
          <p:nvPr/>
        </p:nvSpPr>
        <p:spPr>
          <a:xfrm>
            <a:off x="645155" y="3673367"/>
            <a:ext cx="6498104" cy="3016210"/>
          </a:xfrm>
          <a:prstGeom prst="rect">
            <a:avLst/>
          </a:prstGeom>
          <a:noFill/>
        </p:spPr>
        <p:txBody>
          <a:bodyPr wrap="square" rtlCol="0">
            <a:spAutoFit/>
          </a:bodyPr>
          <a:lstStyle/>
          <a:p>
            <a:r>
              <a:rPr lang="ru-RU" sz="2600" dirty="0" smtClean="0"/>
              <a:t>Еще в </a:t>
            </a:r>
            <a:r>
              <a:rPr lang="en-US" sz="2600" dirty="0" smtClean="0"/>
              <a:t>III</a:t>
            </a:r>
            <a:r>
              <a:rPr lang="ru-RU" sz="2600" dirty="0" smtClean="0"/>
              <a:t> веке до н.э. Архимед обнаружил новые математические факты с помощью свойств центра масс. Эти свойства позволяют решать различные задачи геометрии и алгебры.</a:t>
            </a:r>
          </a:p>
          <a:p>
            <a:endParaRPr lang="ru-RU" sz="2400" dirty="0" smtClean="0"/>
          </a:p>
          <a:p>
            <a:endParaRPr lang="ru-RU" dirty="0" smtClean="0"/>
          </a:p>
          <a:p>
            <a:endParaRPr lang="ru-RU"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467" y="1103467"/>
            <a:ext cx="2417479" cy="381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1712" y="1284890"/>
            <a:ext cx="6292172" cy="2031325"/>
          </a:xfrm>
          <a:prstGeom prst="rect">
            <a:avLst/>
          </a:prstGeom>
          <a:noFill/>
        </p:spPr>
        <p:txBody>
          <a:bodyPr wrap="none" rtlCol="0">
            <a:spAutoFit/>
          </a:bodyPr>
          <a:lstStyle/>
          <a:p>
            <a:r>
              <a:rPr lang="ru-RU" i="1" dirty="0" smtClean="0"/>
              <a:t>«… Я счел нужным написать тебе и… изложить особый</a:t>
            </a:r>
          </a:p>
          <a:p>
            <a:r>
              <a:rPr lang="ru-RU" i="1" dirty="0"/>
              <a:t>м</a:t>
            </a:r>
            <a:r>
              <a:rPr lang="ru-RU" i="1" dirty="0" smtClean="0"/>
              <a:t>етод, при помощи которого ты получишь возможность</a:t>
            </a:r>
          </a:p>
          <a:p>
            <a:r>
              <a:rPr lang="ru-RU" i="1" dirty="0"/>
              <a:t>н</a:t>
            </a:r>
            <a:r>
              <a:rPr lang="ru-RU" i="1" dirty="0" smtClean="0"/>
              <a:t>аходить некоторые математические теоремы. Я уверен, </a:t>
            </a:r>
          </a:p>
          <a:p>
            <a:r>
              <a:rPr lang="ru-RU" i="1" dirty="0" smtClean="0"/>
              <a:t>что этот метод будет не менее полезен и для</a:t>
            </a:r>
          </a:p>
          <a:p>
            <a:r>
              <a:rPr lang="ru-RU" i="1" dirty="0"/>
              <a:t>д</a:t>
            </a:r>
            <a:r>
              <a:rPr lang="ru-RU" i="1" dirty="0" smtClean="0"/>
              <a:t>оказательства самих теорем»</a:t>
            </a:r>
          </a:p>
          <a:p>
            <a:endParaRPr lang="ru-RU" dirty="0"/>
          </a:p>
          <a:p>
            <a:pPr algn="r"/>
            <a:r>
              <a:rPr lang="ru-RU" dirty="0" smtClean="0"/>
              <a:t>Архимед. Послание к Эратосфену</a:t>
            </a:r>
            <a:endParaRPr lang="ru-RU" dirty="0"/>
          </a:p>
        </p:txBody>
      </p:sp>
    </p:spTree>
    <p:extLst>
      <p:ext uri="{BB962C8B-B14F-4D97-AF65-F5344CB8AC3E}">
        <p14:creationId xmlns:p14="http://schemas.microsoft.com/office/powerpoint/2010/main" val="2617646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6102" y="1"/>
            <a:ext cx="4506673" cy="1029611"/>
          </a:xfrm>
        </p:spPr>
        <p:txBody>
          <a:bodyPr>
            <a:normAutofit fontScale="90000"/>
          </a:bodyPr>
          <a:lstStyle/>
          <a:p>
            <a:r>
              <a:rPr lang="ru-RU" dirty="0" smtClean="0"/>
              <a:t>Аксиомы Архимеда </a:t>
            </a:r>
            <a:endParaRPr lang="ru-RU" dirty="0"/>
          </a:p>
        </p:txBody>
      </p:sp>
      <p:sp>
        <p:nvSpPr>
          <p:cNvPr id="3" name="Объект 2"/>
          <p:cNvSpPr>
            <a:spLocks noGrp="1"/>
          </p:cNvSpPr>
          <p:nvPr>
            <p:ph idx="1"/>
          </p:nvPr>
        </p:nvSpPr>
        <p:spPr>
          <a:xfrm>
            <a:off x="70139" y="1189084"/>
            <a:ext cx="7130687" cy="5104839"/>
          </a:xfrm>
        </p:spPr>
        <p:txBody>
          <a:bodyPr>
            <a:noAutofit/>
          </a:bodyPr>
          <a:lstStyle/>
          <a:p>
            <a:pPr marL="0" indent="0">
              <a:buNone/>
            </a:pPr>
            <a:r>
              <a:rPr lang="ru-RU" sz="2100" dirty="0" smtClean="0"/>
              <a:t>1</a:t>
            </a:r>
            <a:r>
              <a:rPr lang="ru-RU" sz="2100" dirty="0"/>
              <a:t>. Равные тяжести на равных длинах уравновешиваются, на неравных же длинах не уравновешиваются, но перевешивают тяжести на большей длине</a:t>
            </a:r>
            <a:r>
              <a:rPr lang="ru-RU" sz="2100" dirty="0" smtClean="0"/>
              <a:t>.</a:t>
            </a:r>
          </a:p>
          <a:p>
            <a:pPr marL="0" indent="0">
              <a:buNone/>
            </a:pPr>
            <a:r>
              <a:rPr lang="ru-RU" sz="2100" dirty="0"/>
              <a:t>2. Если при равновесии тяжестей на каких-нибудь длинах к одной из тяжестей будет что-нибудь прибавлено, то они не будут уравновешиваться, но перевесит та тяжесть, к которой было прибавлено</a:t>
            </a:r>
            <a:r>
              <a:rPr lang="ru-RU" sz="2100" dirty="0" smtClean="0"/>
              <a:t>.</a:t>
            </a:r>
          </a:p>
          <a:p>
            <a:pPr marL="0" indent="0">
              <a:buNone/>
            </a:pPr>
            <a:r>
              <a:rPr lang="ru-RU" sz="2100" dirty="0"/>
              <a:t>3. Е</a:t>
            </a:r>
            <a:r>
              <a:rPr lang="ru-RU" sz="2100" dirty="0" smtClean="0"/>
              <a:t>сли </a:t>
            </a:r>
            <a:r>
              <a:rPr lang="ru-RU" sz="2100" dirty="0"/>
              <a:t>от данной тяжести будет отнято что-нибудь, то они не будут уравновешиваться, но перевесит та тяжесть, от которой не было отнято</a:t>
            </a:r>
            <a:r>
              <a:rPr lang="ru-RU" sz="2100" dirty="0" smtClean="0"/>
              <a:t>.</a:t>
            </a:r>
          </a:p>
          <a:p>
            <a:pPr marL="0" indent="0">
              <a:buNone/>
            </a:pPr>
            <a:r>
              <a:rPr lang="ru-RU" sz="2100" dirty="0" smtClean="0"/>
              <a:t>4</a:t>
            </a:r>
            <a:r>
              <a:rPr lang="ru-RU" sz="2100" dirty="0"/>
              <a:t>. При совмещении друг с другом равных и подобных плоских фигур совместятся и их центры тяжести</a:t>
            </a:r>
            <a:r>
              <a:rPr lang="ru-RU" sz="2100" dirty="0" smtClean="0"/>
              <a:t>.</a:t>
            </a:r>
          </a:p>
          <a:p>
            <a:pPr marL="0" indent="0">
              <a:buNone/>
            </a:pPr>
            <a:r>
              <a:rPr lang="ru-RU" sz="2100" dirty="0" smtClean="0"/>
              <a:t>5</a:t>
            </a:r>
            <a:r>
              <a:rPr lang="ru-RU" sz="2100" dirty="0"/>
              <a:t>. У неравных же, но подобных фигур центры тяжести будут подобно же расположены</a:t>
            </a:r>
            <a:r>
              <a:rPr lang="ru-RU" sz="2100" dirty="0" smtClean="0"/>
              <a:t>.</a:t>
            </a:r>
          </a:p>
          <a:p>
            <a:pPr marL="0" indent="0">
              <a:buNone/>
            </a:pPr>
            <a:r>
              <a:rPr lang="ru-RU" sz="2100" dirty="0" smtClean="0"/>
              <a:t>6</a:t>
            </a:r>
            <a:r>
              <a:rPr lang="ru-RU" sz="2100" dirty="0"/>
              <a:t>. Если величины уравновешиваются на каких-нибудь длинах, то на тех же длинах будут уравновешиваться и равные </a:t>
            </a:r>
            <a:r>
              <a:rPr lang="ru-RU" sz="2100" dirty="0" smtClean="0"/>
              <a:t>им </a:t>
            </a:r>
            <a:r>
              <a:rPr lang="en-US" sz="2100" dirty="0" smtClean="0"/>
              <a:t>[</a:t>
            </a:r>
            <a:r>
              <a:rPr lang="ru-RU" sz="2100" dirty="0" smtClean="0"/>
              <a:t>3</a:t>
            </a:r>
            <a:r>
              <a:rPr lang="en-US" sz="2100" dirty="0" smtClean="0"/>
              <a:t>]</a:t>
            </a:r>
            <a:r>
              <a:rPr lang="ru-RU" sz="2100" dirty="0" smtClean="0"/>
              <a:t>.</a:t>
            </a:r>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26" y="833732"/>
            <a:ext cx="2471983" cy="65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http://files.school-collection.edu.ru/dlrstore/086ef453-9c93-6467-1f0d-282d78a710fb/739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570" y="1587751"/>
            <a:ext cx="2498494" cy="65804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ttp://files.school-collection.edu.ru/dlrstore/086ef453-9c93-6467-1f0d-282d78a710fb/739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315" y="2379052"/>
            <a:ext cx="2498494" cy="734419"/>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http://files.school-collection.edu.ru/dlrstore/086ef453-9c93-6467-1f0d-282d78a710fb/739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4483" y="3394788"/>
            <a:ext cx="1454462" cy="835248"/>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http://files.school-collection.edu.ru/dlrstore/086ef453-9c93-6467-1f0d-282d78a710fb/739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4483" y="4384422"/>
            <a:ext cx="1627455" cy="80628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7791" y="5442222"/>
            <a:ext cx="1831694" cy="104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1574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7879" y="128752"/>
            <a:ext cx="8548390" cy="1456267"/>
          </a:xfrm>
        </p:spPr>
        <p:txBody>
          <a:bodyPr/>
          <a:lstStyle/>
          <a:p>
            <a:r>
              <a:rPr lang="ru-RU" dirty="0"/>
              <a:t>Правило рычага Архимеда</a:t>
            </a:r>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31" t="61194" r="72674" b="26063"/>
          <a:stretch/>
        </p:blipFill>
        <p:spPr bwMode="auto">
          <a:xfrm>
            <a:off x="6102681" y="1266351"/>
            <a:ext cx="3609468" cy="175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36287" y="1371602"/>
            <a:ext cx="5143500" cy="4308872"/>
          </a:xfrm>
          <a:prstGeom prst="rect">
            <a:avLst/>
          </a:prstGeom>
        </p:spPr>
        <p:txBody>
          <a:bodyPr>
            <a:spAutoFit/>
          </a:bodyPr>
          <a:lstStyle/>
          <a:p>
            <a:r>
              <a:rPr lang="en-US" sz="2400" dirty="0" smtClean="0"/>
              <a:t>m</a:t>
            </a:r>
            <a:r>
              <a:rPr lang="en-US" sz="1400" dirty="0" smtClean="0"/>
              <a:t>1</a:t>
            </a:r>
            <a:r>
              <a:rPr lang="en-US" sz="2400" dirty="0" smtClean="0"/>
              <a:t>d</a:t>
            </a:r>
            <a:r>
              <a:rPr lang="en-US" sz="1400" dirty="0" smtClean="0"/>
              <a:t>1</a:t>
            </a:r>
            <a:r>
              <a:rPr lang="ru-RU" sz="2400" dirty="0" smtClean="0"/>
              <a:t> = </a:t>
            </a:r>
            <a:r>
              <a:rPr lang="en-US" sz="2400" dirty="0" smtClean="0"/>
              <a:t>m</a:t>
            </a:r>
            <a:r>
              <a:rPr lang="en-US" sz="1400" dirty="0" smtClean="0"/>
              <a:t>2</a:t>
            </a:r>
            <a:r>
              <a:rPr lang="en-US" sz="2400" dirty="0" smtClean="0"/>
              <a:t>d</a:t>
            </a:r>
            <a:r>
              <a:rPr lang="en-US" sz="1400" dirty="0" smtClean="0"/>
              <a:t>2</a:t>
            </a:r>
            <a:endParaRPr lang="ru-RU" sz="1400" dirty="0" smtClean="0"/>
          </a:p>
          <a:p>
            <a:pPr lvl="0"/>
            <a:r>
              <a:rPr lang="ru-RU" sz="2400" dirty="0">
                <a:solidFill>
                  <a:prstClr val="white"/>
                </a:solidFill>
              </a:rPr>
              <a:t>г</a:t>
            </a:r>
            <a:r>
              <a:rPr lang="ru-RU" sz="2400" dirty="0" smtClean="0">
                <a:solidFill>
                  <a:prstClr val="white"/>
                </a:solidFill>
              </a:rPr>
              <a:t>де </a:t>
            </a:r>
            <a:r>
              <a:rPr lang="en-US" sz="2400" dirty="0" smtClean="0">
                <a:solidFill>
                  <a:prstClr val="white"/>
                </a:solidFill>
              </a:rPr>
              <a:t>m</a:t>
            </a:r>
            <a:r>
              <a:rPr lang="en-US" sz="1400" dirty="0" smtClean="0">
                <a:solidFill>
                  <a:prstClr val="white"/>
                </a:solidFill>
              </a:rPr>
              <a:t>1</a:t>
            </a:r>
            <a:r>
              <a:rPr lang="ru-RU" sz="1400" dirty="0" smtClean="0">
                <a:solidFill>
                  <a:prstClr val="white"/>
                </a:solidFill>
              </a:rPr>
              <a:t>, </a:t>
            </a:r>
            <a:r>
              <a:rPr lang="en-US" sz="2400" dirty="0" smtClean="0">
                <a:solidFill>
                  <a:prstClr val="white"/>
                </a:solidFill>
              </a:rPr>
              <a:t>m</a:t>
            </a:r>
            <a:r>
              <a:rPr lang="en-US" sz="1400" dirty="0" smtClean="0">
                <a:solidFill>
                  <a:prstClr val="white"/>
                </a:solidFill>
              </a:rPr>
              <a:t>2</a:t>
            </a:r>
            <a:r>
              <a:rPr lang="ru-RU" sz="2400" dirty="0" smtClean="0">
                <a:solidFill>
                  <a:prstClr val="white"/>
                </a:solidFill>
              </a:rPr>
              <a:t>  - массы материальных точек,</a:t>
            </a:r>
          </a:p>
          <a:p>
            <a:pPr lvl="0"/>
            <a:r>
              <a:rPr lang="en-US" sz="2400" dirty="0">
                <a:solidFill>
                  <a:prstClr val="white"/>
                </a:solidFill>
              </a:rPr>
              <a:t>d</a:t>
            </a:r>
            <a:r>
              <a:rPr lang="en-US" sz="1400" dirty="0" smtClean="0">
                <a:solidFill>
                  <a:prstClr val="white"/>
                </a:solidFill>
              </a:rPr>
              <a:t>1</a:t>
            </a:r>
            <a:r>
              <a:rPr lang="ru-RU" sz="1400" dirty="0" smtClean="0">
                <a:solidFill>
                  <a:prstClr val="white"/>
                </a:solidFill>
              </a:rPr>
              <a:t>, </a:t>
            </a:r>
            <a:r>
              <a:rPr lang="en-US" sz="2400" dirty="0" smtClean="0">
                <a:solidFill>
                  <a:prstClr val="white"/>
                </a:solidFill>
              </a:rPr>
              <a:t>d</a:t>
            </a:r>
            <a:r>
              <a:rPr lang="en-US" sz="1400" dirty="0" smtClean="0">
                <a:solidFill>
                  <a:prstClr val="white"/>
                </a:solidFill>
              </a:rPr>
              <a:t>2 </a:t>
            </a:r>
            <a:r>
              <a:rPr lang="ru-RU" sz="2000" dirty="0" smtClean="0">
                <a:solidFill>
                  <a:prstClr val="white"/>
                </a:solidFill>
              </a:rPr>
              <a:t>– соответствующие плечи, т.е. расстояния от материальных точек до центра масс.</a:t>
            </a:r>
          </a:p>
          <a:p>
            <a:pPr lvl="0"/>
            <a:endParaRPr lang="ru-RU" sz="2000" dirty="0">
              <a:solidFill>
                <a:prstClr val="white"/>
              </a:solidFill>
            </a:endParaRPr>
          </a:p>
          <a:p>
            <a:pPr lvl="0"/>
            <a:r>
              <a:rPr lang="ru-RU" sz="2400" dirty="0" smtClean="0">
                <a:solidFill>
                  <a:prstClr val="white"/>
                </a:solidFill>
              </a:rPr>
              <a:t>Теорема о медианах:</a:t>
            </a:r>
          </a:p>
          <a:p>
            <a:pPr lvl="0"/>
            <a:r>
              <a:rPr lang="ru-RU" sz="2000" dirty="0" smtClean="0">
                <a:solidFill>
                  <a:prstClr val="white"/>
                </a:solidFill>
              </a:rPr>
              <a:t>Три медианы треугольника имеют общую точку, и каждая из медиан делится этой точкой в отношении</a:t>
            </a:r>
          </a:p>
          <a:p>
            <a:pPr lvl="0"/>
            <a:r>
              <a:rPr lang="ru-RU" sz="2000" dirty="0" smtClean="0">
                <a:solidFill>
                  <a:prstClr val="white"/>
                </a:solidFill>
              </a:rPr>
              <a:t>2:1, считая от вершины.</a:t>
            </a:r>
            <a:endParaRPr lang="ru-RU" sz="1400" dirty="0">
              <a:solidFill>
                <a:prstClr val="white"/>
              </a:solidFill>
            </a:endParaRPr>
          </a:p>
          <a:p>
            <a:endParaRPr lang="ru-RU" sz="1400"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873" y="3622019"/>
            <a:ext cx="3091319" cy="221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549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2444" y="200883"/>
            <a:ext cx="8548390" cy="1456267"/>
          </a:xfrm>
        </p:spPr>
        <p:txBody>
          <a:bodyPr/>
          <a:lstStyle/>
          <a:p>
            <a:r>
              <a:rPr lang="ru-RU" dirty="0" smtClean="0"/>
              <a:t>Барицентрический метод</a:t>
            </a:r>
            <a:endParaRPr lang="ru-RU" dirty="0"/>
          </a:p>
        </p:txBody>
      </p:sp>
      <p:sp>
        <p:nvSpPr>
          <p:cNvPr id="3" name="Объект 2"/>
          <p:cNvSpPr>
            <a:spLocks noGrp="1"/>
          </p:cNvSpPr>
          <p:nvPr>
            <p:ph idx="1"/>
          </p:nvPr>
        </p:nvSpPr>
        <p:spPr>
          <a:xfrm>
            <a:off x="392044" y="1246079"/>
            <a:ext cx="7691272" cy="2906111"/>
          </a:xfrm>
        </p:spPr>
        <p:txBody>
          <a:bodyPr/>
          <a:lstStyle/>
          <a:p>
            <a:pPr marL="0" indent="0">
              <a:buNone/>
            </a:pPr>
            <a:r>
              <a:rPr lang="ru-RU" sz="2200" dirty="0"/>
              <a:t>Применение к решению геометрических задач понятия центра масс </a:t>
            </a:r>
            <a:r>
              <a:rPr lang="ru-RU" sz="2200" dirty="0" smtClean="0"/>
              <a:t>описаны </a:t>
            </a:r>
            <a:r>
              <a:rPr lang="ru-RU" sz="2200" dirty="0"/>
              <a:t>в книге «Геометрия масс» </a:t>
            </a:r>
            <a:r>
              <a:rPr lang="ru-RU" sz="2200" dirty="0" smtClean="0"/>
              <a:t>(</a:t>
            </a:r>
            <a:r>
              <a:rPr lang="ru-RU" sz="2200" dirty="0"/>
              <a:t>М.Б</a:t>
            </a:r>
            <a:r>
              <a:rPr lang="ru-RU" sz="2200" dirty="0" smtClean="0"/>
              <a:t>. </a:t>
            </a:r>
            <a:r>
              <a:rPr lang="ru-RU" sz="2200" dirty="0" err="1" smtClean="0"/>
              <a:t>Балк</a:t>
            </a:r>
            <a:r>
              <a:rPr lang="ru-RU" sz="2200" dirty="0" smtClean="0"/>
              <a:t> </a:t>
            </a:r>
            <a:r>
              <a:rPr lang="ru-RU" sz="2200" dirty="0"/>
              <a:t>и В.Г</a:t>
            </a:r>
            <a:r>
              <a:rPr lang="ru-RU" sz="2200" dirty="0" smtClean="0"/>
              <a:t>. </a:t>
            </a:r>
            <a:r>
              <a:rPr lang="ru-RU" sz="2200" dirty="0" err="1" smtClean="0"/>
              <a:t>Болтянский</a:t>
            </a:r>
            <a:r>
              <a:rPr lang="ru-RU" sz="2200" dirty="0" smtClean="0"/>
              <a:t>). Авторы используют понятие «барицентрического» метода</a:t>
            </a:r>
            <a:r>
              <a:rPr lang="ru-RU" sz="2200" dirty="0"/>
              <a:t>. </a:t>
            </a:r>
            <a:endParaRPr lang="ru-RU" sz="2200" dirty="0" smtClean="0"/>
          </a:p>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475" y="1249414"/>
            <a:ext cx="1902717" cy="323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44" y="3388577"/>
            <a:ext cx="1789509"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81554" y="3594856"/>
            <a:ext cx="6059921" cy="1785104"/>
          </a:xfrm>
          <a:prstGeom prst="rect">
            <a:avLst/>
          </a:prstGeom>
          <a:noFill/>
        </p:spPr>
        <p:txBody>
          <a:bodyPr wrap="square" rtlCol="0">
            <a:spAutoFit/>
          </a:bodyPr>
          <a:lstStyle/>
          <a:p>
            <a:r>
              <a:rPr lang="ru-RU" sz="2200" dirty="0" smtClean="0"/>
              <a:t>Материальная точка – тело, размерами которого</a:t>
            </a:r>
          </a:p>
          <a:p>
            <a:r>
              <a:rPr lang="ru-RU" sz="2200" dirty="0"/>
              <a:t>м</a:t>
            </a:r>
            <a:r>
              <a:rPr lang="ru-RU" sz="2200" dirty="0" smtClean="0"/>
              <a:t>ожно пренебречь при сравнении их с расстоянием  до других тел. </a:t>
            </a:r>
          </a:p>
          <a:p>
            <a:r>
              <a:rPr lang="ru-RU" sz="2200" dirty="0" smtClean="0"/>
              <a:t>Точка </a:t>
            </a:r>
            <a:r>
              <a:rPr lang="en-US" sz="2200" dirty="0" smtClean="0"/>
              <a:t>Z – </a:t>
            </a:r>
            <a:r>
              <a:rPr lang="ru-RU" sz="2200" dirty="0" smtClean="0"/>
              <a:t>барицентр системы материальных точек, или центр масс.</a:t>
            </a:r>
            <a:endParaRPr lang="ru-RU" sz="2200" dirty="0"/>
          </a:p>
        </p:txBody>
      </p:sp>
    </p:spTree>
    <p:extLst>
      <p:ext uri="{BB962C8B-B14F-4D97-AF65-F5344CB8AC3E}">
        <p14:creationId xmlns:p14="http://schemas.microsoft.com/office/powerpoint/2010/main" val="3080839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008" y="154379"/>
            <a:ext cx="9489484" cy="822089"/>
          </a:xfrm>
        </p:spPr>
        <p:txBody>
          <a:bodyPr>
            <a:normAutofit fontScale="90000"/>
          </a:bodyPr>
          <a:lstStyle/>
          <a:p>
            <a:pPr algn="ctr"/>
            <a:r>
              <a:rPr lang="ru-RU" dirty="0" smtClean="0"/>
              <a:t>Примеры решения геометрических </a:t>
            </a:r>
            <a:r>
              <a:rPr lang="ru-RU" dirty="0"/>
              <a:t>задач Барицентрическим </a:t>
            </a:r>
            <a:r>
              <a:rPr lang="ru-RU" dirty="0" smtClean="0"/>
              <a:t>методом</a:t>
            </a:r>
            <a:endParaRPr lang="ru-RU" dirty="0"/>
          </a:p>
        </p:txBody>
      </p:sp>
      <p:pic>
        <p:nvPicPr>
          <p:cNvPr id="307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588" t="51043" r="74861" b="23470"/>
          <a:stretch/>
        </p:blipFill>
        <p:spPr bwMode="auto">
          <a:xfrm>
            <a:off x="7931597" y="1056904"/>
            <a:ext cx="2183592" cy="238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5003" y="1116280"/>
            <a:ext cx="10287000" cy="6063198"/>
          </a:xfrm>
          <a:prstGeom prst="rect">
            <a:avLst/>
          </a:prstGeom>
          <a:noFill/>
        </p:spPr>
        <p:txBody>
          <a:bodyPr wrap="square" rtlCol="0">
            <a:spAutoFit/>
          </a:bodyPr>
          <a:lstStyle/>
          <a:p>
            <a:r>
              <a:rPr lang="ru-RU" dirty="0" smtClean="0"/>
              <a:t>Пример: В треугольнике АВС точка </a:t>
            </a:r>
            <a:r>
              <a:rPr lang="en-US" dirty="0" smtClean="0"/>
              <a:t>F</a:t>
            </a:r>
            <a:r>
              <a:rPr lang="ru-RU" dirty="0" smtClean="0"/>
              <a:t> делит основание ВС в отношении 3:1,</a:t>
            </a:r>
          </a:p>
          <a:p>
            <a:r>
              <a:rPr lang="ru-RU" dirty="0"/>
              <a:t>с</a:t>
            </a:r>
            <a:r>
              <a:rPr lang="ru-RU" dirty="0" smtClean="0"/>
              <a:t>читая от вершины В. Точки М и Р отсекают от боковых сторон АВ и АС</a:t>
            </a:r>
          </a:p>
          <a:p>
            <a:r>
              <a:rPr lang="ru-RU" dirty="0"/>
              <a:t>п</a:t>
            </a:r>
            <a:r>
              <a:rPr lang="ru-RU" dirty="0" smtClean="0"/>
              <a:t>о одной шестой, считая соответственно от вершины А и от вершины С. </a:t>
            </a:r>
          </a:p>
          <a:p>
            <a:r>
              <a:rPr lang="ru-RU" dirty="0" smtClean="0"/>
              <a:t>В каком отношении делится каждый из отрезков МР и А</a:t>
            </a:r>
            <a:r>
              <a:rPr lang="en-US" dirty="0" smtClean="0"/>
              <a:t>F</a:t>
            </a:r>
            <a:r>
              <a:rPr lang="ru-RU" dirty="0" smtClean="0"/>
              <a:t> точкой их</a:t>
            </a:r>
          </a:p>
          <a:p>
            <a:r>
              <a:rPr lang="ru-RU" dirty="0"/>
              <a:t>п</a:t>
            </a:r>
            <a:r>
              <a:rPr lang="ru-RU" dirty="0" smtClean="0"/>
              <a:t>ересечения.</a:t>
            </a:r>
            <a:endParaRPr lang="ru-RU" dirty="0"/>
          </a:p>
          <a:p>
            <a:pPr>
              <a:spcBef>
                <a:spcPts val="1200"/>
              </a:spcBef>
            </a:pPr>
            <a:r>
              <a:rPr lang="ru-RU" dirty="0" smtClean="0"/>
              <a:t>Решение:</a:t>
            </a:r>
          </a:p>
          <a:p>
            <a:r>
              <a:rPr lang="ru-RU" dirty="0" smtClean="0"/>
              <a:t>Загрузим в точку В массу 1, в точку С – массу 3.</a:t>
            </a:r>
          </a:p>
          <a:p>
            <a:r>
              <a:rPr lang="ru-RU" dirty="0" smtClean="0"/>
              <a:t>Подберем для точки А такую массу х, чтобы точка М оказалась</a:t>
            </a:r>
          </a:p>
          <a:p>
            <a:r>
              <a:rPr lang="ru-RU" dirty="0" smtClean="0"/>
              <a:t>Центром масс двух точек 1В и </a:t>
            </a:r>
            <a:r>
              <a:rPr lang="ru-RU" dirty="0" err="1" smtClean="0"/>
              <a:t>хА</a:t>
            </a:r>
            <a:r>
              <a:rPr lang="ru-RU" dirty="0" smtClean="0"/>
              <a:t>.</a:t>
            </a:r>
          </a:p>
          <a:p>
            <a:r>
              <a:rPr lang="ru-RU" dirty="0" smtClean="0"/>
              <a:t>По правилу рычага 1 │ВМ│= х │МА│,</a:t>
            </a:r>
          </a:p>
          <a:p>
            <a:r>
              <a:rPr lang="ru-RU" dirty="0"/>
              <a:t>о</a:t>
            </a:r>
            <a:r>
              <a:rPr lang="ru-RU" dirty="0" smtClean="0"/>
              <a:t>ткуда х </a:t>
            </a:r>
            <a:r>
              <a:rPr lang="ru-RU" dirty="0"/>
              <a:t>= </a:t>
            </a:r>
            <a:r>
              <a:rPr lang="ru-RU" dirty="0" smtClean="0"/>
              <a:t>│</a:t>
            </a:r>
            <a:r>
              <a:rPr lang="ru-RU" dirty="0"/>
              <a:t>ВМ</a:t>
            </a:r>
            <a:r>
              <a:rPr lang="ru-RU" dirty="0" smtClean="0"/>
              <a:t>│: </a:t>
            </a:r>
            <a:r>
              <a:rPr lang="ru-RU" dirty="0"/>
              <a:t>│МА</a:t>
            </a:r>
            <a:r>
              <a:rPr lang="ru-RU" dirty="0" smtClean="0"/>
              <a:t>│= 5.</a:t>
            </a:r>
          </a:p>
          <a:p>
            <a:r>
              <a:rPr lang="ru-RU" dirty="0" smtClean="0"/>
              <a:t>Теперь для точки А подберем массу у так, чтобы точка Р оказалась центром масс двух материальных точек</a:t>
            </a:r>
          </a:p>
          <a:p>
            <a:r>
              <a:rPr lang="ru-RU" dirty="0" smtClean="0"/>
              <a:t>3С и </a:t>
            </a:r>
            <a:r>
              <a:rPr lang="ru-RU" dirty="0" err="1" smtClean="0"/>
              <a:t>уА</a:t>
            </a:r>
            <a:r>
              <a:rPr lang="ru-RU" dirty="0" smtClean="0"/>
              <a:t>. По правилу рычага имеем 3│СР│= у │РА│, откуда у = 3│СР│: </a:t>
            </a:r>
            <a:r>
              <a:rPr lang="ru-RU" dirty="0"/>
              <a:t>│РА</a:t>
            </a:r>
            <a:r>
              <a:rPr lang="ru-RU" dirty="0" smtClean="0"/>
              <a:t>│= 0,6. Теперь рассмотрим систему</a:t>
            </a:r>
          </a:p>
          <a:p>
            <a:r>
              <a:rPr lang="ru-RU" dirty="0"/>
              <a:t>ч</a:t>
            </a:r>
            <a:r>
              <a:rPr lang="ru-RU" dirty="0" smtClean="0"/>
              <a:t>етырех точек 1В, 5А, 3С и 0,6А. Перенесем массы 1В и 5А в их центр масс М, а массы 3С и 0,6 А – в их центр Р.</a:t>
            </a:r>
          </a:p>
          <a:p>
            <a:r>
              <a:rPr lang="ru-RU" dirty="0" smtClean="0"/>
              <a:t>Тогда центр масс двух точек 6М и 3,6Р. Если сгруппировать точки по другому, то </a:t>
            </a:r>
            <a:r>
              <a:rPr lang="en-US" dirty="0" smtClean="0"/>
              <a:t>Z</a:t>
            </a:r>
            <a:r>
              <a:rPr lang="ru-RU" dirty="0" smtClean="0"/>
              <a:t> окажется центром масс точек </a:t>
            </a:r>
          </a:p>
          <a:p>
            <a:r>
              <a:rPr lang="ru-RU" dirty="0" smtClean="0"/>
              <a:t>5,6А и 4</a:t>
            </a:r>
            <a:r>
              <a:rPr lang="en-US" dirty="0" smtClean="0"/>
              <a:t>F</a:t>
            </a:r>
            <a:r>
              <a:rPr lang="ru-RU" dirty="0" smtClean="0"/>
              <a:t>. Следовательно центр масс – точка пересечения отрезков МР и А</a:t>
            </a:r>
            <a:r>
              <a:rPr lang="en-US" dirty="0" smtClean="0"/>
              <a:t>F</a:t>
            </a:r>
            <a:r>
              <a:rPr lang="ru-RU" dirty="0" smtClean="0"/>
              <a:t>.</a:t>
            </a:r>
            <a:endParaRPr lang="ru-RU" dirty="0"/>
          </a:p>
          <a:p>
            <a:endParaRPr lang="ru-RU" dirty="0"/>
          </a:p>
        </p:txBody>
      </p:sp>
    </p:spTree>
    <p:extLst>
      <p:ext uri="{BB962C8B-B14F-4D97-AF65-F5344CB8AC3E}">
        <p14:creationId xmlns:p14="http://schemas.microsoft.com/office/powerpoint/2010/main" val="252380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9837" y="19735"/>
            <a:ext cx="8548390" cy="1456267"/>
          </a:xfrm>
        </p:spPr>
        <p:txBody>
          <a:bodyPr/>
          <a:lstStyle/>
          <a:p>
            <a:pPr algn="ctr"/>
            <a:r>
              <a:rPr lang="ru-RU" dirty="0" smtClean="0"/>
              <a:t>Пример решения геометрической  задачи барицентрическим методом</a:t>
            </a:r>
            <a:endParaRPr lang="ru-RU" dirty="0"/>
          </a:p>
        </p:txBody>
      </p:sp>
      <p:pic>
        <p:nvPicPr>
          <p:cNvPr id="3075"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588" t="51043" r="74861" b="23470"/>
          <a:stretch/>
        </p:blipFill>
        <p:spPr bwMode="auto">
          <a:xfrm>
            <a:off x="7486716" y="1525894"/>
            <a:ext cx="2332201" cy="254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2695" y="1525894"/>
            <a:ext cx="6365612" cy="2677656"/>
          </a:xfrm>
          <a:prstGeom prst="rect">
            <a:avLst/>
          </a:prstGeom>
          <a:noFill/>
        </p:spPr>
        <p:txBody>
          <a:bodyPr wrap="square" rtlCol="0">
            <a:spAutoFit/>
          </a:bodyPr>
          <a:lstStyle/>
          <a:p>
            <a:r>
              <a:rPr lang="ru-RU" sz="2400" dirty="0" smtClean="0"/>
              <a:t>В треугольнике АВС точка </a:t>
            </a:r>
            <a:r>
              <a:rPr lang="en-US" sz="2400" dirty="0" smtClean="0"/>
              <a:t>F</a:t>
            </a:r>
            <a:r>
              <a:rPr lang="ru-RU" sz="2400" dirty="0" smtClean="0"/>
              <a:t> делит основание ВС в отношении 3:1, считая от вершины В. Точки М и Р отсекают от боковых сторон АВ и АС по одной шестой, считая соответственно от вершины А и от вершины С. </a:t>
            </a:r>
          </a:p>
          <a:p>
            <a:r>
              <a:rPr lang="ru-RU" sz="2400" dirty="0" smtClean="0"/>
              <a:t>В каком отношении делится каждый из отрезков МР и А</a:t>
            </a:r>
            <a:r>
              <a:rPr lang="en-US" sz="2400" dirty="0" smtClean="0"/>
              <a:t>F</a:t>
            </a:r>
            <a:r>
              <a:rPr lang="ru-RU" sz="2400" dirty="0" smtClean="0"/>
              <a:t> точкой их пересечения.</a:t>
            </a:r>
          </a:p>
        </p:txBody>
      </p:sp>
      <mc:AlternateContent xmlns:mc="http://schemas.openxmlformats.org/markup-compatibility/2006" xmlns:a14="http://schemas.microsoft.com/office/drawing/2010/main">
        <mc:Choice Requires="a14">
          <p:sp>
            <p:nvSpPr>
              <p:cNvPr id="3" name="TextBox 2"/>
              <p:cNvSpPr txBox="1"/>
              <p:nvPr/>
            </p:nvSpPr>
            <p:spPr>
              <a:xfrm>
                <a:off x="94784" y="4203550"/>
                <a:ext cx="3253839" cy="1281889"/>
              </a:xfrm>
              <a:prstGeom prst="rect">
                <a:avLst/>
              </a:prstGeom>
              <a:noFill/>
            </p:spPr>
            <p:txBody>
              <a:bodyPr wrap="square" rtlCol="0">
                <a:spAutoFit/>
              </a:bodyPr>
              <a:lstStyle/>
              <a:p>
                <a:r>
                  <a:rPr lang="en-US" dirty="0" smtClean="0"/>
                  <a:t>BF:FC=3:1  </a:t>
                </a:r>
                <a14:m>
                  <m:oMath xmlns:m="http://schemas.openxmlformats.org/officeDocument/2006/math">
                    <m:groupChr>
                      <m:groupChrPr>
                        <m:chr m:val="⇒"/>
                        <m:vertJc m:val="bot"/>
                        <m:ctrlPr>
                          <a:rPr lang="en-US" i="1" smtClean="0">
                            <a:latin typeface="Cambria Math"/>
                          </a:rPr>
                        </m:ctrlPr>
                      </m:groupChrPr>
                      <m:e/>
                    </m:groupChr>
                  </m:oMath>
                </a14:m>
                <a:r>
                  <a:rPr lang="en-US" dirty="0" smtClean="0"/>
                  <a:t> (</a:t>
                </a:r>
                <a:r>
                  <a:rPr lang="ru-RU" dirty="0" smtClean="0"/>
                  <a:t>В; </a:t>
                </a:r>
                <a:r>
                  <a:rPr lang="en-US" dirty="0" smtClean="0"/>
                  <a:t>m</a:t>
                </a:r>
                <a:r>
                  <a:rPr lang="ru-RU" dirty="0" smtClean="0"/>
                  <a:t>); (С; 3</a:t>
                </a:r>
                <a:r>
                  <a:rPr lang="en-US" dirty="0" smtClean="0"/>
                  <a:t>m</a:t>
                </a:r>
                <a:r>
                  <a:rPr lang="ru-RU" dirty="0" smtClean="0"/>
                  <a:t>).</a:t>
                </a:r>
              </a:p>
              <a:p>
                <a:r>
                  <a:rPr lang="ru-RU" dirty="0" smtClean="0"/>
                  <a:t>ВМ:МА=5:1  </a:t>
                </a:r>
                <a14:m>
                  <m:oMath xmlns:m="http://schemas.openxmlformats.org/officeDocument/2006/math">
                    <m:groupChr>
                      <m:groupChrPr>
                        <m:chr m:val="⇒"/>
                        <m:vertJc m:val="bot"/>
                        <m:ctrlPr>
                          <a:rPr lang="en-US" i="1">
                            <a:latin typeface="Cambria Math"/>
                          </a:rPr>
                        </m:ctrlPr>
                      </m:groupChrPr>
                      <m:e/>
                    </m:groupChr>
                  </m:oMath>
                </a14:m>
                <a:r>
                  <a:rPr lang="ru-RU" dirty="0" smtClean="0"/>
                  <a:t> (В;</a:t>
                </a:r>
                <a:r>
                  <a:rPr lang="en-US" dirty="0" smtClean="0"/>
                  <a:t>m</a:t>
                </a:r>
                <a:r>
                  <a:rPr lang="ru-RU" dirty="0" smtClean="0"/>
                  <a:t>) (А;5</a:t>
                </a:r>
                <a:r>
                  <a:rPr lang="en-US" dirty="0" smtClean="0"/>
                  <a:t>m</a:t>
                </a:r>
                <a:r>
                  <a:rPr lang="ru-RU" dirty="0" smtClean="0"/>
                  <a:t>) </a:t>
                </a:r>
                <a:endParaRPr lang="en-US" dirty="0" smtClean="0"/>
              </a:p>
              <a:p>
                <a:r>
                  <a:rPr lang="en-US" dirty="0" smtClean="0"/>
                  <a:t>CP:PA=1:5 </a:t>
                </a:r>
                <a:r>
                  <a:rPr lang="ru-RU" dirty="0" smtClean="0"/>
                  <a:t>и </a:t>
                </a:r>
                <a:r>
                  <a:rPr lang="en-US" dirty="0" smtClean="0"/>
                  <a:t>(C;3m) </a:t>
                </a:r>
                <a14:m>
                  <m:oMath xmlns:m="http://schemas.openxmlformats.org/officeDocument/2006/math">
                    <m:groupChr>
                      <m:groupChrPr>
                        <m:chr m:val="⇒"/>
                        <m:vertJc m:val="bot"/>
                        <m:ctrlPr>
                          <a:rPr lang="en-US" i="1">
                            <a:latin typeface="Cambria Math"/>
                          </a:rPr>
                        </m:ctrlPr>
                      </m:groupChrPr>
                      <m:e/>
                    </m:groupChr>
                  </m:oMath>
                </a14:m>
                <a:r>
                  <a:rPr lang="en-US" dirty="0" smtClean="0"/>
                  <a:t> (A;0.6m) </a:t>
                </a:r>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94784" y="4203550"/>
                <a:ext cx="3253839" cy="1281889"/>
              </a:xfrm>
              <a:prstGeom prst="rect">
                <a:avLst/>
              </a:prstGeom>
              <a:blipFill rotWithShape="1">
                <a:blip r:embed="rId4"/>
                <a:stretch>
                  <a:fillRect l="-1689" b="-7143"/>
                </a:stretch>
              </a:blipFill>
            </p:spPr>
            <p:txBody>
              <a:bodyPr/>
              <a:lstStyle/>
              <a:p>
                <a:r>
                  <a:rPr lang="ru-RU">
                    <a:noFill/>
                  </a:rPr>
                  <a:t> </a:t>
                </a:r>
              </a:p>
            </p:txBody>
          </p:sp>
        </mc:Fallback>
      </mc:AlternateContent>
      <p:sp>
        <p:nvSpPr>
          <p:cNvPr id="4" name="TextBox 3"/>
          <p:cNvSpPr txBox="1"/>
          <p:nvPr/>
        </p:nvSpPr>
        <p:spPr>
          <a:xfrm>
            <a:off x="3123209" y="4316668"/>
            <a:ext cx="3289465" cy="923330"/>
          </a:xfrm>
          <a:prstGeom prst="rect">
            <a:avLst/>
          </a:prstGeom>
          <a:noFill/>
        </p:spPr>
        <p:txBody>
          <a:bodyPr wrap="square" rtlCol="0">
            <a:spAutoFit/>
          </a:bodyPr>
          <a:lstStyle/>
          <a:p>
            <a:r>
              <a:rPr lang="ru-RU" dirty="0" smtClean="0"/>
              <a:t>М – центр масс (В;</a:t>
            </a:r>
            <a:r>
              <a:rPr lang="en-US" dirty="0" smtClean="0"/>
              <a:t>m)</a:t>
            </a:r>
            <a:r>
              <a:rPr lang="ru-RU" dirty="0" smtClean="0"/>
              <a:t> и </a:t>
            </a:r>
            <a:r>
              <a:rPr lang="en-US" dirty="0" smtClean="0"/>
              <a:t>(A;5m)</a:t>
            </a:r>
          </a:p>
          <a:p>
            <a:r>
              <a:rPr lang="en-US" dirty="0" smtClean="0"/>
              <a:t>F – </a:t>
            </a:r>
            <a:r>
              <a:rPr lang="ru-RU" dirty="0" smtClean="0"/>
              <a:t>центр масс </a:t>
            </a:r>
            <a:r>
              <a:rPr lang="en-US" dirty="0" smtClean="0"/>
              <a:t>(</a:t>
            </a:r>
            <a:r>
              <a:rPr lang="en-US" dirty="0" err="1" smtClean="0"/>
              <a:t>B;m</a:t>
            </a:r>
            <a:r>
              <a:rPr lang="en-US" dirty="0" smtClean="0"/>
              <a:t>)</a:t>
            </a:r>
            <a:r>
              <a:rPr lang="ru-RU" dirty="0" smtClean="0"/>
              <a:t> и </a:t>
            </a:r>
            <a:r>
              <a:rPr lang="en-US" dirty="0" smtClean="0"/>
              <a:t>(C;3m)</a:t>
            </a:r>
          </a:p>
          <a:p>
            <a:r>
              <a:rPr lang="en-US" dirty="0" smtClean="0"/>
              <a:t>P</a:t>
            </a:r>
            <a:r>
              <a:rPr lang="ru-RU" dirty="0" smtClean="0"/>
              <a:t>- центр масс (А</a:t>
            </a:r>
            <a:r>
              <a:rPr lang="en-US" dirty="0" smtClean="0"/>
              <a:t>;0.6m)</a:t>
            </a:r>
            <a:r>
              <a:rPr lang="ru-RU" dirty="0" smtClean="0"/>
              <a:t> и </a:t>
            </a:r>
            <a:r>
              <a:rPr lang="en-US" dirty="0" smtClean="0"/>
              <a:t>(C;3m)</a:t>
            </a:r>
            <a:endParaRPr lang="ru-RU" dirty="0"/>
          </a:p>
        </p:txBody>
      </p:sp>
      <p:sp>
        <p:nvSpPr>
          <p:cNvPr id="5" name="TextBox 4"/>
          <p:cNvSpPr txBox="1"/>
          <p:nvPr/>
        </p:nvSpPr>
        <p:spPr>
          <a:xfrm>
            <a:off x="6317672" y="4342340"/>
            <a:ext cx="3969327" cy="646331"/>
          </a:xfrm>
          <a:prstGeom prst="rect">
            <a:avLst/>
          </a:prstGeom>
          <a:noFill/>
        </p:spPr>
        <p:txBody>
          <a:bodyPr wrap="square" rtlCol="0">
            <a:spAutoFit/>
          </a:bodyPr>
          <a:lstStyle/>
          <a:p>
            <a:r>
              <a:rPr lang="en-US" dirty="0" smtClean="0"/>
              <a:t>Z – </a:t>
            </a:r>
            <a:r>
              <a:rPr lang="ru-RU" dirty="0" smtClean="0"/>
              <a:t>центр масс (М</a:t>
            </a:r>
            <a:r>
              <a:rPr lang="en-US" dirty="0" smtClean="0"/>
              <a:t>;6m) </a:t>
            </a:r>
            <a:r>
              <a:rPr lang="ru-RU" dirty="0" smtClean="0"/>
              <a:t> и </a:t>
            </a:r>
            <a:r>
              <a:rPr lang="en-US" dirty="0" smtClean="0"/>
              <a:t>(P; 3.6m)</a:t>
            </a:r>
          </a:p>
          <a:p>
            <a:r>
              <a:rPr lang="en-US" dirty="0" smtClean="0"/>
              <a:t>Z- </a:t>
            </a:r>
            <a:r>
              <a:rPr lang="ru-RU" dirty="0" smtClean="0"/>
              <a:t>центр масс (</a:t>
            </a:r>
            <a:r>
              <a:rPr lang="en-US" dirty="0" smtClean="0"/>
              <a:t>F;4m)</a:t>
            </a:r>
            <a:r>
              <a:rPr lang="en-US" dirty="0"/>
              <a:t>,</a:t>
            </a:r>
            <a:r>
              <a:rPr lang="ru-RU" dirty="0" smtClean="0"/>
              <a:t> </a:t>
            </a:r>
            <a:r>
              <a:rPr lang="en-US" dirty="0" smtClean="0"/>
              <a:t>A (5m) </a:t>
            </a:r>
            <a:r>
              <a:rPr lang="ru-RU" dirty="0" smtClean="0"/>
              <a:t>и А(0.6</a:t>
            </a:r>
            <a:r>
              <a:rPr lang="en-US" dirty="0" smtClean="0"/>
              <a:t>m)</a:t>
            </a:r>
            <a:endParaRPr lang="ru-RU" dirty="0"/>
          </a:p>
        </p:txBody>
      </p:sp>
      <p:sp>
        <p:nvSpPr>
          <p:cNvPr id="8" name="TextBox 7"/>
          <p:cNvSpPr txBox="1"/>
          <p:nvPr/>
        </p:nvSpPr>
        <p:spPr>
          <a:xfrm>
            <a:off x="6495803" y="5239998"/>
            <a:ext cx="3230088" cy="646331"/>
          </a:xfrm>
          <a:prstGeom prst="rect">
            <a:avLst/>
          </a:prstGeom>
          <a:noFill/>
        </p:spPr>
        <p:txBody>
          <a:bodyPr wrap="square" rtlCol="0">
            <a:spAutoFit/>
          </a:bodyPr>
          <a:lstStyle/>
          <a:p>
            <a:r>
              <a:rPr lang="en-US" dirty="0" smtClean="0"/>
              <a:t>MZ:ZP=3.6:6=3:5;  AZ:ZP=4:5.6=5:7.</a:t>
            </a:r>
            <a:endParaRPr lang="ru-RU" dirty="0"/>
          </a:p>
        </p:txBody>
      </p:sp>
    </p:spTree>
    <p:extLst>
      <p:ext uri="{BB962C8B-B14F-4D97-AF65-F5344CB8AC3E}">
        <p14:creationId xmlns:p14="http://schemas.microsoft.com/office/powerpoint/2010/main" val="23525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71882" y="414512"/>
            <a:ext cx="5723725" cy="440512"/>
          </a:xfrm>
        </p:spPr>
        <p:txBody>
          <a:bodyPr>
            <a:noAutofit/>
          </a:bodyPr>
          <a:lstStyle/>
          <a:p>
            <a:r>
              <a:rPr lang="ru-RU" b="1" dirty="0" smtClean="0"/>
              <a:t>Проблема исследования</a:t>
            </a:r>
            <a:endParaRPr lang="ru-RU" b="1" dirty="0"/>
          </a:p>
        </p:txBody>
      </p:sp>
      <p:sp>
        <p:nvSpPr>
          <p:cNvPr id="3" name="Объект 2"/>
          <p:cNvSpPr>
            <a:spLocks noGrp="1"/>
          </p:cNvSpPr>
          <p:nvPr>
            <p:ph idx="1"/>
          </p:nvPr>
        </p:nvSpPr>
        <p:spPr>
          <a:xfrm>
            <a:off x="225632" y="1068779"/>
            <a:ext cx="9870251" cy="4726380"/>
          </a:xfrm>
        </p:spPr>
        <p:txBody>
          <a:bodyPr>
            <a:noAutofit/>
          </a:bodyPr>
          <a:lstStyle/>
          <a:p>
            <a:pPr marL="0" indent="0">
              <a:buNone/>
            </a:pPr>
            <a:r>
              <a:rPr lang="ru-RU" sz="3200" dirty="0" smtClean="0"/>
              <a:t>Применение барицентрического метода требует введение искусственных допущений.</a:t>
            </a:r>
          </a:p>
          <a:p>
            <a:pPr marL="0" indent="0">
              <a:buNone/>
            </a:pPr>
            <a:r>
              <a:rPr lang="ru-RU" sz="3200" dirty="0" smtClean="0"/>
              <a:t>Согласуются ли результаты решения задачи барицентрическим методом на основе таких допущений с результатами применения метода взвешивания?</a:t>
            </a:r>
            <a:endParaRPr lang="ru-RU" sz="3200" dirty="0"/>
          </a:p>
          <a:p>
            <a:pPr marL="0" indent="0">
              <a:buNone/>
            </a:pPr>
            <a:r>
              <a:rPr lang="ru-RU" sz="3200" dirty="0" smtClean="0"/>
              <a:t>Какие геометрические задачи нельзя решить без применения барицентрического метода и метода взвешивания?</a:t>
            </a:r>
          </a:p>
        </p:txBody>
      </p:sp>
    </p:spTree>
    <p:extLst>
      <p:ext uri="{BB962C8B-B14F-4D97-AF65-F5344CB8AC3E}">
        <p14:creationId xmlns:p14="http://schemas.microsoft.com/office/powerpoint/2010/main" val="4300780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ебеса">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B36E0D05-787B-4C61-8268-2D6C1FBEDA3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TM03457452[[fn=Небесная]]</Template>
  <TotalTime>1359</TotalTime>
  <Words>3834</Words>
  <Application>Microsoft Office PowerPoint</Application>
  <PresentationFormat>Слайд 35 мм</PresentationFormat>
  <Paragraphs>290</Paragraphs>
  <Slides>29</Slides>
  <Notes>23</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Небеса</vt:lpstr>
      <vt:lpstr>Тема «Решение математических задач методом взвешивания»</vt:lpstr>
      <vt:lpstr> «метод взвешивания»</vt:lpstr>
      <vt:lpstr>Введение</vt:lpstr>
      <vt:lpstr>Аксиомы Архимеда </vt:lpstr>
      <vt:lpstr>Правило рычага Архимеда</vt:lpstr>
      <vt:lpstr>Барицентрический метод</vt:lpstr>
      <vt:lpstr>Примеры решения геометрических задач Барицентрическим методом</vt:lpstr>
      <vt:lpstr>Пример решения геометрической  задачи барицентрическим методом</vt:lpstr>
      <vt:lpstr>Проблема исследования</vt:lpstr>
      <vt:lpstr>Презентация PowerPoint</vt:lpstr>
      <vt:lpstr>Результаты решения задачи 1</vt:lpstr>
      <vt:lpstr>Пример логической задачи</vt:lpstr>
      <vt:lpstr>Презентация PowerPoint</vt:lpstr>
      <vt:lpstr>ПРИМЕР ЗАДАЧ НА ОПРЕДЕЛЕНИЕ ОСОБЫХ ТОЧЕК ТРЕУГОЛЬНИКА</vt:lpstr>
      <vt:lpstr>Поиск методом взвешивания</vt:lpstr>
      <vt:lpstr>Доказательство</vt:lpstr>
      <vt:lpstr>Результат решения задачи 2 (экспериментальная проверка барицентрического метода)</vt:lpstr>
      <vt:lpstr>Решение задач методом взвешивания </vt:lpstr>
      <vt:lpstr>Доказательство с применением барицентрического метода</vt:lpstr>
      <vt:lpstr>Метод взвешивания</vt:lpstr>
      <vt:lpstr>Результат решения задачи 3</vt:lpstr>
      <vt:lpstr>Эксперимент</vt:lpstr>
      <vt:lpstr>1 случай: А - 20 г, В – 10 г, С  - 10 г, Д – 20г </vt:lpstr>
      <vt:lpstr>2 случай: А – 10, В – 10, С – 20, Д – 20</vt:lpstr>
      <vt:lpstr>3 случай: А – 10, В – 20, С – 20, Д – 10 </vt:lpstr>
      <vt:lpstr>4 случай: А – 15, В – 20, С – 20, Д – 5</vt:lpstr>
      <vt:lpstr>Доказательство</vt:lpstr>
      <vt:lpstr>Основные результаты исследования</vt:lpstr>
      <vt:lpstr>Источники информации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Решение математических задач методом взвешивания</dc:title>
  <dc:creator>Захар Торощин</dc:creator>
  <cp:lastModifiedBy>Павлова Мария Александровна</cp:lastModifiedBy>
  <cp:revision>124</cp:revision>
  <dcterms:created xsi:type="dcterms:W3CDTF">2016-02-17T22:44:32Z</dcterms:created>
  <dcterms:modified xsi:type="dcterms:W3CDTF">2016-04-25T13:22:09Z</dcterms:modified>
</cp:coreProperties>
</file>